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4" r:id="rId2"/>
    <p:sldId id="304" r:id="rId3"/>
    <p:sldId id="277" r:id="rId4"/>
    <p:sldId id="303" r:id="rId5"/>
    <p:sldId id="306" r:id="rId6"/>
    <p:sldId id="305" r:id="rId7"/>
    <p:sldId id="298" r:id="rId8"/>
    <p:sldId id="299" r:id="rId9"/>
    <p:sldId id="301" r:id="rId10"/>
    <p:sldId id="300" r:id="rId11"/>
    <p:sldId id="280"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3CF55"/>
    <a:srgbClr val="81D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3039" autoAdjust="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D5F3A-F2A0-4A19-AA6F-D0C6C061A92A}" type="datetimeFigureOut">
              <a:rPr lang="fr-FR" smtClean="0"/>
              <a:t>13/09/2022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F7E9-D0DC-4687-8AA6-7D776B14C023}" type="slidenum">
              <a:rPr lang="fr-FR" smtClean="0"/>
              <a:t>‹N°›</a:t>
            </a:fld>
            <a:endParaRPr lang="fr-FR"/>
          </a:p>
        </p:txBody>
      </p:sp>
    </p:spTree>
    <p:extLst>
      <p:ext uri="{BB962C8B-B14F-4D97-AF65-F5344CB8AC3E}">
        <p14:creationId xmlns:p14="http://schemas.microsoft.com/office/powerpoint/2010/main" val="14754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AF7E9-D0DC-4687-8AA6-7D776B14C023}" type="slidenum">
              <a:rPr lang="fr-FR" smtClean="0"/>
              <a:t>2</a:t>
            </a:fld>
            <a:endParaRPr lang="fr-FR"/>
          </a:p>
        </p:txBody>
      </p:sp>
    </p:spTree>
    <p:extLst>
      <p:ext uri="{BB962C8B-B14F-4D97-AF65-F5344CB8AC3E}">
        <p14:creationId xmlns:p14="http://schemas.microsoft.com/office/powerpoint/2010/main" val="3450454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AF7E9-D0DC-4687-8AA6-7D776B14C023}" type="slidenum">
              <a:rPr lang="fr-FR" smtClean="0"/>
              <a:t>11</a:t>
            </a:fld>
            <a:endParaRPr lang="fr-FR"/>
          </a:p>
        </p:txBody>
      </p:sp>
    </p:spTree>
    <p:extLst>
      <p:ext uri="{BB962C8B-B14F-4D97-AF65-F5344CB8AC3E}">
        <p14:creationId xmlns:p14="http://schemas.microsoft.com/office/powerpoint/2010/main" val="1765217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AF7E9-D0DC-4687-8AA6-7D776B14C023}" type="slidenum">
              <a:rPr lang="fr-FR" smtClean="0"/>
              <a:t>3</a:t>
            </a:fld>
            <a:endParaRPr lang="fr-FR"/>
          </a:p>
        </p:txBody>
      </p:sp>
    </p:spTree>
    <p:extLst>
      <p:ext uri="{BB962C8B-B14F-4D97-AF65-F5344CB8AC3E}">
        <p14:creationId xmlns:p14="http://schemas.microsoft.com/office/powerpoint/2010/main" val="424164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AF7E9-D0DC-4687-8AA6-7D776B14C023}" type="slidenum">
              <a:rPr lang="fr-FR" smtClean="0"/>
              <a:t>4</a:t>
            </a:fld>
            <a:endParaRPr lang="fr-FR"/>
          </a:p>
        </p:txBody>
      </p:sp>
    </p:spTree>
    <p:extLst>
      <p:ext uri="{BB962C8B-B14F-4D97-AF65-F5344CB8AC3E}">
        <p14:creationId xmlns:p14="http://schemas.microsoft.com/office/powerpoint/2010/main" val="2649768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AF7E9-D0DC-4687-8AA6-7D776B14C023}" type="slidenum">
              <a:rPr lang="fr-FR" smtClean="0"/>
              <a:t>5</a:t>
            </a:fld>
            <a:endParaRPr lang="fr-FR"/>
          </a:p>
        </p:txBody>
      </p:sp>
    </p:spTree>
    <p:extLst>
      <p:ext uri="{BB962C8B-B14F-4D97-AF65-F5344CB8AC3E}">
        <p14:creationId xmlns:p14="http://schemas.microsoft.com/office/powerpoint/2010/main" val="2326350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AF7E9-D0DC-4687-8AA6-7D776B14C023}" type="slidenum">
              <a:rPr lang="fr-FR" smtClean="0"/>
              <a:t>6</a:t>
            </a:fld>
            <a:endParaRPr lang="fr-FR"/>
          </a:p>
        </p:txBody>
      </p:sp>
    </p:spTree>
    <p:extLst>
      <p:ext uri="{BB962C8B-B14F-4D97-AF65-F5344CB8AC3E}">
        <p14:creationId xmlns:p14="http://schemas.microsoft.com/office/powerpoint/2010/main" val="3636123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AF7E9-D0DC-4687-8AA6-7D776B14C023}" type="slidenum">
              <a:rPr lang="fr-FR" smtClean="0"/>
              <a:t>7</a:t>
            </a:fld>
            <a:endParaRPr lang="fr-FR"/>
          </a:p>
        </p:txBody>
      </p:sp>
    </p:spTree>
    <p:extLst>
      <p:ext uri="{BB962C8B-B14F-4D97-AF65-F5344CB8AC3E}">
        <p14:creationId xmlns:p14="http://schemas.microsoft.com/office/powerpoint/2010/main" val="2114530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AF7E9-D0DC-4687-8AA6-7D776B14C023}" type="slidenum">
              <a:rPr lang="fr-FR" smtClean="0"/>
              <a:t>8</a:t>
            </a:fld>
            <a:endParaRPr lang="fr-FR"/>
          </a:p>
        </p:txBody>
      </p:sp>
    </p:spTree>
    <p:extLst>
      <p:ext uri="{BB962C8B-B14F-4D97-AF65-F5344CB8AC3E}">
        <p14:creationId xmlns:p14="http://schemas.microsoft.com/office/powerpoint/2010/main" val="399328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AF7E9-D0DC-4687-8AA6-7D776B14C023}" type="slidenum">
              <a:rPr lang="fr-FR" smtClean="0"/>
              <a:t>9</a:t>
            </a:fld>
            <a:endParaRPr lang="fr-FR"/>
          </a:p>
        </p:txBody>
      </p:sp>
    </p:spTree>
    <p:extLst>
      <p:ext uri="{BB962C8B-B14F-4D97-AF65-F5344CB8AC3E}">
        <p14:creationId xmlns:p14="http://schemas.microsoft.com/office/powerpoint/2010/main" val="254631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E9AF7E9-D0DC-4687-8AA6-7D776B14C023}" type="slidenum">
              <a:rPr lang="fr-FR" smtClean="0"/>
              <a:t>10</a:t>
            </a:fld>
            <a:endParaRPr lang="fr-FR"/>
          </a:p>
        </p:txBody>
      </p:sp>
    </p:spTree>
    <p:extLst>
      <p:ext uri="{BB962C8B-B14F-4D97-AF65-F5344CB8AC3E}">
        <p14:creationId xmlns:p14="http://schemas.microsoft.com/office/powerpoint/2010/main" val="299488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CC8CD66-1015-48CA-89C7-EEDEFF7C786C}" type="datetimeFigureOut">
              <a:rPr lang="fr-FR" smtClean="0"/>
              <a:t>13/09/2022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B4FCB-BF12-4765-831B-C87F1EF96440}" type="slidenum">
              <a:rPr lang="fr-FR" smtClean="0"/>
              <a:t>‹N°›</a:t>
            </a:fld>
            <a:endParaRPr lang="fr-FR"/>
          </a:p>
        </p:txBody>
      </p:sp>
    </p:spTree>
    <p:extLst>
      <p:ext uri="{BB962C8B-B14F-4D97-AF65-F5344CB8AC3E}">
        <p14:creationId xmlns:p14="http://schemas.microsoft.com/office/powerpoint/2010/main" val="4014216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C8CD66-1015-48CA-89C7-EEDEFF7C786C}" type="datetimeFigureOut">
              <a:rPr lang="fr-FR" smtClean="0"/>
              <a:t>13/09/2022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B4FCB-BF12-4765-831B-C87F1EF96440}" type="slidenum">
              <a:rPr lang="fr-FR" smtClean="0"/>
              <a:t>‹N°›</a:t>
            </a:fld>
            <a:endParaRPr lang="fr-FR"/>
          </a:p>
        </p:txBody>
      </p:sp>
    </p:spTree>
    <p:extLst>
      <p:ext uri="{BB962C8B-B14F-4D97-AF65-F5344CB8AC3E}">
        <p14:creationId xmlns:p14="http://schemas.microsoft.com/office/powerpoint/2010/main" val="15461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C8CD66-1015-48CA-89C7-EEDEFF7C786C}" type="datetimeFigureOut">
              <a:rPr lang="fr-FR" smtClean="0"/>
              <a:t>13/09/2022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B4FCB-BF12-4765-831B-C87F1EF96440}" type="slidenum">
              <a:rPr lang="fr-FR" smtClean="0"/>
              <a:t>‹N°›</a:t>
            </a:fld>
            <a:endParaRPr lang="fr-FR"/>
          </a:p>
        </p:txBody>
      </p:sp>
    </p:spTree>
    <p:extLst>
      <p:ext uri="{BB962C8B-B14F-4D97-AF65-F5344CB8AC3E}">
        <p14:creationId xmlns:p14="http://schemas.microsoft.com/office/powerpoint/2010/main" val="3251426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C8CD66-1015-48CA-89C7-EEDEFF7C786C}" type="datetimeFigureOut">
              <a:rPr lang="fr-FR" smtClean="0"/>
              <a:t>13/09/2022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B4FCB-BF12-4765-831B-C87F1EF96440}" type="slidenum">
              <a:rPr lang="fr-FR" smtClean="0"/>
              <a:t>‹N°›</a:t>
            </a:fld>
            <a:endParaRPr lang="fr-FR"/>
          </a:p>
        </p:txBody>
      </p:sp>
    </p:spTree>
    <p:extLst>
      <p:ext uri="{BB962C8B-B14F-4D97-AF65-F5344CB8AC3E}">
        <p14:creationId xmlns:p14="http://schemas.microsoft.com/office/powerpoint/2010/main" val="23599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CC8CD66-1015-48CA-89C7-EEDEFF7C786C}" type="datetimeFigureOut">
              <a:rPr lang="fr-FR" smtClean="0"/>
              <a:t>13/09/2022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59B4FCB-BF12-4765-831B-C87F1EF96440}" type="slidenum">
              <a:rPr lang="fr-FR" smtClean="0"/>
              <a:t>‹N°›</a:t>
            </a:fld>
            <a:endParaRPr lang="fr-FR"/>
          </a:p>
        </p:txBody>
      </p:sp>
    </p:spTree>
    <p:extLst>
      <p:ext uri="{BB962C8B-B14F-4D97-AF65-F5344CB8AC3E}">
        <p14:creationId xmlns:p14="http://schemas.microsoft.com/office/powerpoint/2010/main" val="222743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CC8CD66-1015-48CA-89C7-EEDEFF7C786C}" type="datetimeFigureOut">
              <a:rPr lang="fr-FR" smtClean="0"/>
              <a:t>13/09/2022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9B4FCB-BF12-4765-831B-C87F1EF96440}" type="slidenum">
              <a:rPr lang="fr-FR" smtClean="0"/>
              <a:t>‹N°›</a:t>
            </a:fld>
            <a:endParaRPr lang="fr-FR"/>
          </a:p>
        </p:txBody>
      </p:sp>
    </p:spTree>
    <p:extLst>
      <p:ext uri="{BB962C8B-B14F-4D97-AF65-F5344CB8AC3E}">
        <p14:creationId xmlns:p14="http://schemas.microsoft.com/office/powerpoint/2010/main" val="150902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CC8CD66-1015-48CA-89C7-EEDEFF7C786C}" type="datetimeFigureOut">
              <a:rPr lang="fr-FR" smtClean="0"/>
              <a:t>13/09/2022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59B4FCB-BF12-4765-831B-C87F1EF96440}" type="slidenum">
              <a:rPr lang="fr-FR" smtClean="0"/>
              <a:t>‹N°›</a:t>
            </a:fld>
            <a:endParaRPr lang="fr-FR"/>
          </a:p>
        </p:txBody>
      </p:sp>
    </p:spTree>
    <p:extLst>
      <p:ext uri="{BB962C8B-B14F-4D97-AF65-F5344CB8AC3E}">
        <p14:creationId xmlns:p14="http://schemas.microsoft.com/office/powerpoint/2010/main" val="137486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CC8CD66-1015-48CA-89C7-EEDEFF7C786C}" type="datetimeFigureOut">
              <a:rPr lang="fr-FR" smtClean="0"/>
              <a:t>13/09/2022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59B4FCB-BF12-4765-831B-C87F1EF96440}" type="slidenum">
              <a:rPr lang="fr-FR" smtClean="0"/>
              <a:t>‹N°›</a:t>
            </a:fld>
            <a:endParaRPr lang="fr-FR"/>
          </a:p>
        </p:txBody>
      </p:sp>
    </p:spTree>
    <p:extLst>
      <p:ext uri="{BB962C8B-B14F-4D97-AF65-F5344CB8AC3E}">
        <p14:creationId xmlns:p14="http://schemas.microsoft.com/office/powerpoint/2010/main" val="3339850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CC8CD66-1015-48CA-89C7-EEDEFF7C786C}" type="datetimeFigureOut">
              <a:rPr lang="fr-FR" smtClean="0"/>
              <a:t>13/09/2022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59B4FCB-BF12-4765-831B-C87F1EF96440}" type="slidenum">
              <a:rPr lang="fr-FR" smtClean="0"/>
              <a:t>‹N°›</a:t>
            </a:fld>
            <a:endParaRPr lang="fr-FR"/>
          </a:p>
        </p:txBody>
      </p:sp>
    </p:spTree>
    <p:extLst>
      <p:ext uri="{BB962C8B-B14F-4D97-AF65-F5344CB8AC3E}">
        <p14:creationId xmlns:p14="http://schemas.microsoft.com/office/powerpoint/2010/main" val="338081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CC8CD66-1015-48CA-89C7-EEDEFF7C786C}" type="datetimeFigureOut">
              <a:rPr lang="fr-FR" smtClean="0"/>
              <a:t>13/09/2022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9B4FCB-BF12-4765-831B-C87F1EF96440}" type="slidenum">
              <a:rPr lang="fr-FR" smtClean="0"/>
              <a:t>‹N°›</a:t>
            </a:fld>
            <a:endParaRPr lang="fr-FR"/>
          </a:p>
        </p:txBody>
      </p:sp>
    </p:spTree>
    <p:extLst>
      <p:ext uri="{BB962C8B-B14F-4D97-AF65-F5344CB8AC3E}">
        <p14:creationId xmlns:p14="http://schemas.microsoft.com/office/powerpoint/2010/main" val="2697209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CC8CD66-1015-48CA-89C7-EEDEFF7C786C}" type="datetimeFigureOut">
              <a:rPr lang="fr-FR" smtClean="0"/>
              <a:t>13/09/2022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59B4FCB-BF12-4765-831B-C87F1EF96440}" type="slidenum">
              <a:rPr lang="fr-FR" smtClean="0"/>
              <a:t>‹N°›</a:t>
            </a:fld>
            <a:endParaRPr lang="fr-FR"/>
          </a:p>
        </p:txBody>
      </p:sp>
    </p:spTree>
    <p:extLst>
      <p:ext uri="{BB962C8B-B14F-4D97-AF65-F5344CB8AC3E}">
        <p14:creationId xmlns:p14="http://schemas.microsoft.com/office/powerpoint/2010/main" val="183504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8CD66-1015-48CA-89C7-EEDEFF7C786C}" type="datetimeFigureOut">
              <a:rPr lang="fr-FR" smtClean="0"/>
              <a:t>13/09/2022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9B4FCB-BF12-4765-831B-C87F1EF96440}" type="slidenum">
              <a:rPr lang="fr-FR" smtClean="0"/>
              <a:t>‹N°›</a:t>
            </a:fld>
            <a:endParaRPr lang="fr-FR"/>
          </a:p>
        </p:txBody>
      </p:sp>
    </p:spTree>
    <p:extLst>
      <p:ext uri="{BB962C8B-B14F-4D97-AF65-F5344CB8AC3E}">
        <p14:creationId xmlns:p14="http://schemas.microsoft.com/office/powerpoint/2010/main" val="3956090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abonnement@cidj.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3163" y="3971447"/>
            <a:ext cx="6844147" cy="1272481"/>
          </a:xfrm>
        </p:spPr>
        <p:txBody>
          <a:bodyPr>
            <a:noAutofit/>
          </a:bodyPr>
          <a:lstStyle/>
          <a:p>
            <a:pPr algn="ctr">
              <a:lnSpc>
                <a:spcPct val="107000"/>
              </a:lnSpc>
              <a:spcAft>
                <a:spcPts val="800"/>
              </a:spcAft>
            </a:pPr>
            <a:r>
              <a:rPr lang="fr-FR" sz="2800" b="1" dirty="0" smtClean="0">
                <a:latin typeface="Century Gothic" panose="020B0502020202020204" pitchFamily="34" charset="0"/>
                <a:ea typeface="Calibri" panose="020F0502020204030204" pitchFamily="34" charset="0"/>
                <a:cs typeface="Times New Roman" panose="02020603050405020304" pitchFamily="18" charset="0"/>
              </a:rPr>
              <a:t/>
            </a:r>
            <a:br>
              <a:rPr lang="fr-FR" sz="2800" b="1" dirty="0" smtClean="0">
                <a:latin typeface="Century Gothic" panose="020B0502020202020204" pitchFamily="34" charset="0"/>
                <a:ea typeface="Calibri" panose="020F0502020204030204" pitchFamily="34" charset="0"/>
                <a:cs typeface="Times New Roman" panose="02020603050405020304" pitchFamily="18" charset="0"/>
              </a:rPr>
            </a:br>
            <a:r>
              <a:rPr lang="fr-FR" sz="4000" b="1" dirty="0" smtClean="0">
                <a:latin typeface="Century Gothic" panose="020B0502020202020204" pitchFamily="34" charset="0"/>
                <a:ea typeface="Calibri" panose="020F0502020204030204" pitchFamily="34" charset="0"/>
                <a:cs typeface="Times New Roman" panose="02020603050405020304" pitchFamily="18" charset="0"/>
              </a:rPr>
              <a:t/>
            </a:r>
            <a:br>
              <a:rPr lang="fr-FR" sz="4000" b="1" dirty="0" smtClean="0">
                <a:latin typeface="Century Gothic" panose="020B0502020202020204" pitchFamily="34" charset="0"/>
                <a:ea typeface="Calibri" panose="020F0502020204030204" pitchFamily="34" charset="0"/>
                <a:cs typeface="Times New Roman" panose="02020603050405020304" pitchFamily="18" charset="0"/>
              </a:rPr>
            </a:br>
            <a:r>
              <a:rPr lang="fr-FR" sz="2000" dirty="0">
                <a:latin typeface="Century Gothic" panose="020B0502020202020204" pitchFamily="34" charset="0"/>
                <a:ea typeface="Calibri" panose="020F0502020204030204" pitchFamily="34" charset="0"/>
                <a:cs typeface="Times New Roman" panose="02020603050405020304" pitchFamily="18" charset="0"/>
              </a:rPr>
              <a:t>IJ box réunit toutes </a:t>
            </a:r>
            <a:r>
              <a:rPr lang="fr-FR" sz="2000" b="1" dirty="0" smtClean="0">
                <a:latin typeface="Century Gothic" panose="020B0502020202020204" pitchFamily="34" charset="0"/>
                <a:ea typeface="Calibri" panose="020F0502020204030204" pitchFamily="34" charset="0"/>
                <a:cs typeface="Times New Roman" panose="02020603050405020304" pitchFamily="18" charset="0"/>
              </a:rPr>
              <a:t>les </a:t>
            </a:r>
            <a:r>
              <a:rPr lang="fr-FR" sz="2000" b="1" dirty="0">
                <a:latin typeface="Century Gothic" panose="020B0502020202020204" pitchFamily="34" charset="0"/>
                <a:ea typeface="Calibri" panose="020F0502020204030204" pitchFamily="34" charset="0"/>
                <a:cs typeface="Times New Roman" panose="02020603050405020304" pitchFamily="18" charset="0"/>
              </a:rPr>
              <a:t>ressources en un seul endroit pour faciliter votre mission </a:t>
            </a:r>
            <a:r>
              <a:rPr lang="fr-FR" sz="2000" dirty="0">
                <a:latin typeface="Century Gothic" panose="020B0502020202020204" pitchFamily="34" charset="0"/>
                <a:ea typeface="Calibri" panose="020F0502020204030204" pitchFamily="34" charset="0"/>
                <a:cs typeface="Times New Roman" panose="02020603050405020304" pitchFamily="18" charset="0"/>
              </a:rPr>
              <a:t>d’information et d’orientation auprès des jeunes.</a:t>
            </a:r>
            <a:r>
              <a:rPr lang="fr-FR" sz="2800" b="1" dirty="0" smtClean="0">
                <a:latin typeface="Century Gothic" panose="020B0502020202020204" pitchFamily="34" charset="0"/>
                <a:ea typeface="Calibri" panose="020F0502020204030204" pitchFamily="34" charset="0"/>
                <a:cs typeface="Times New Roman" panose="02020603050405020304" pitchFamily="18" charset="0"/>
              </a:rPr>
              <a:t/>
            </a:r>
            <a:br>
              <a:rPr lang="fr-FR" sz="2800" b="1" dirty="0" smtClean="0">
                <a:latin typeface="Century Gothic" panose="020B0502020202020204" pitchFamily="34" charset="0"/>
                <a:ea typeface="Calibri" panose="020F0502020204030204" pitchFamily="34" charset="0"/>
                <a:cs typeface="Times New Roman" panose="02020603050405020304" pitchFamily="18" charset="0"/>
              </a:rPr>
            </a:br>
            <a:r>
              <a:rPr lang="fr-FR" sz="2800" b="1" dirty="0">
                <a:latin typeface="Century Gothic" panose="020B0502020202020204" pitchFamily="34" charset="0"/>
                <a:ea typeface="Calibri" panose="020F0502020204030204" pitchFamily="34" charset="0"/>
                <a:cs typeface="Times New Roman" panose="02020603050405020304" pitchFamily="18" charset="0"/>
              </a:rPr>
              <a:t/>
            </a:r>
            <a:br>
              <a:rPr lang="fr-FR" sz="2800" b="1" dirty="0">
                <a:latin typeface="Century Gothic" panose="020B0502020202020204" pitchFamily="34" charset="0"/>
                <a:ea typeface="Calibri" panose="020F0502020204030204" pitchFamily="34" charset="0"/>
                <a:cs typeface="Times New Roman" panose="02020603050405020304" pitchFamily="18" charset="0"/>
              </a:rPr>
            </a:br>
            <a:endParaRPr lang="fr-FR" sz="2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2782" y="488346"/>
            <a:ext cx="3396075" cy="2103099"/>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390" y="5791293"/>
            <a:ext cx="1599921" cy="889096"/>
          </a:xfrm>
          <a:prstGeom prst="rect">
            <a:avLst/>
          </a:prstGeom>
        </p:spPr>
      </p:pic>
      <p:pic>
        <p:nvPicPr>
          <p:cNvPr id="7" name="Picture 15">
            <a:extLst>
              <a:ext uri="{FF2B5EF4-FFF2-40B4-BE49-F238E27FC236}">
                <a16:creationId xmlns:a16="http://schemas.microsoft.com/office/drawing/2014/main" id="{4F085449-33C7-44D4-8CD3-01DF229C2AD9}"/>
              </a:ext>
            </a:extLst>
          </p:cNvPr>
          <p:cNvPicPr>
            <a:picLocks noChangeAspect="1"/>
          </p:cNvPicPr>
          <p:nvPr/>
        </p:nvPicPr>
        <p:blipFill>
          <a:blip r:embed="rId4"/>
          <a:stretch>
            <a:fillRect/>
          </a:stretch>
        </p:blipFill>
        <p:spPr>
          <a:xfrm>
            <a:off x="8679286" y="3784428"/>
            <a:ext cx="3512714" cy="2477825"/>
          </a:xfrm>
          <a:prstGeom prst="rect">
            <a:avLst/>
          </a:prstGeom>
        </p:spPr>
      </p:pic>
      <p:sp>
        <p:nvSpPr>
          <p:cNvPr id="3" name="ZoneTexte 2"/>
          <p:cNvSpPr txBox="1"/>
          <p:nvPr/>
        </p:nvSpPr>
        <p:spPr>
          <a:xfrm>
            <a:off x="1787235" y="2989198"/>
            <a:ext cx="9107365" cy="707886"/>
          </a:xfrm>
          <a:prstGeom prst="rect">
            <a:avLst/>
          </a:prstGeom>
          <a:noFill/>
        </p:spPr>
        <p:txBody>
          <a:bodyPr wrap="square" rtlCol="0">
            <a:spAutoFit/>
          </a:bodyPr>
          <a:lstStyle/>
          <a:p>
            <a:r>
              <a:rPr lang="fr-FR" sz="4000" b="1" dirty="0">
                <a:solidFill>
                  <a:srgbClr val="FFC000"/>
                </a:solidFill>
                <a:latin typeface="Century Gothic" panose="020B0502020202020204" pitchFamily="34" charset="0"/>
                <a:ea typeface="Calibri" panose="020F0502020204030204" pitchFamily="34" charset="0"/>
                <a:cs typeface="Times New Roman" panose="02020603050405020304" pitchFamily="18" charset="0"/>
              </a:rPr>
              <a:t>ORIENTER - CONSEILLER </a:t>
            </a:r>
            <a:r>
              <a:rPr lang="fr-FR" sz="4000" b="1" dirty="0" smtClean="0">
                <a:solidFill>
                  <a:srgbClr val="FFC000"/>
                </a:solidFill>
                <a:latin typeface="Century Gothic" panose="020B0502020202020204" pitchFamily="34" charset="0"/>
                <a:ea typeface="Calibri" panose="020F0502020204030204" pitchFamily="34" charset="0"/>
                <a:cs typeface="Times New Roman" panose="02020603050405020304" pitchFamily="18" charset="0"/>
              </a:rPr>
              <a:t>- </a:t>
            </a:r>
            <a:r>
              <a:rPr lang="fr-FR" sz="4000" b="1" dirty="0">
                <a:solidFill>
                  <a:srgbClr val="FFC000"/>
                </a:solidFill>
                <a:latin typeface="Century Gothic" panose="020B0502020202020204" pitchFamily="34" charset="0"/>
                <a:ea typeface="Calibri" panose="020F0502020204030204" pitchFamily="34" charset="0"/>
                <a:cs typeface="Times New Roman" panose="02020603050405020304" pitchFamily="18" charset="0"/>
              </a:rPr>
              <a:t>ANIMER</a:t>
            </a:r>
            <a:endParaRPr lang="fr-FR" sz="4000" dirty="0">
              <a:solidFill>
                <a:srgbClr val="FFC000"/>
              </a:solidFill>
            </a:endParaRPr>
          </a:p>
        </p:txBody>
      </p:sp>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491" y="5345084"/>
            <a:ext cx="1165528" cy="1374370"/>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4526" y="5702488"/>
            <a:ext cx="1508256" cy="1066706"/>
          </a:xfrm>
          <a:prstGeom prst="rect">
            <a:avLst/>
          </a:prstGeom>
        </p:spPr>
      </p:pic>
    </p:spTree>
    <p:extLst>
      <p:ext uri="{BB962C8B-B14F-4D97-AF65-F5344CB8AC3E}">
        <p14:creationId xmlns:p14="http://schemas.microsoft.com/office/powerpoint/2010/main" val="2931884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3896" y="2227812"/>
            <a:ext cx="3886991" cy="3705246"/>
          </a:xfrm>
        </p:spPr>
        <p:txBody>
          <a:bodyPr>
            <a:noAutofit/>
          </a:bodyPr>
          <a:lstStyle/>
          <a:p>
            <a:pPr>
              <a:lnSpc>
                <a:spcPct val="107000"/>
              </a:lnSpc>
              <a:spcAft>
                <a:spcPts val="800"/>
              </a:spcAft>
            </a:pPr>
            <a:r>
              <a:rPr lang="fr-FR" sz="1800" dirty="0" smtClean="0">
                <a:latin typeface="Century Gothic" panose="020B0502020202020204" pitchFamily="34" charset="0"/>
              </a:rPr>
              <a:t/>
            </a:r>
            <a:br>
              <a:rPr lang="fr-FR" sz="1800" dirty="0" smtClean="0">
                <a:latin typeface="Century Gothic" panose="020B0502020202020204" pitchFamily="34" charset="0"/>
              </a:rPr>
            </a:br>
            <a:r>
              <a:rPr lang="fr-FR" sz="1800" dirty="0">
                <a:latin typeface="Century Gothic" panose="020B0502020202020204" pitchFamily="34" charset="0"/>
              </a:rPr>
              <a:t/>
            </a:r>
            <a:br>
              <a:rPr lang="fr-FR" sz="1800" dirty="0">
                <a:latin typeface="Century Gothic" panose="020B0502020202020204" pitchFamily="34" charset="0"/>
              </a:rPr>
            </a:br>
            <a:r>
              <a:rPr lang="fr-FR" sz="1800" b="1" dirty="0" smtClean="0">
                <a:latin typeface="Century Gothic" panose="020B0502020202020204" pitchFamily="34" charset="0"/>
              </a:rPr>
              <a:t>Interface professionnels </a:t>
            </a:r>
            <a:r>
              <a:rPr lang="fr-FR" sz="1800" dirty="0" smtClean="0">
                <a:latin typeface="Century Gothic" panose="020B0502020202020204" pitchFamily="34" charset="0"/>
              </a:rPr>
              <a:t>avec des </a:t>
            </a:r>
            <a:r>
              <a:rPr lang="fr-FR" sz="1800" dirty="0">
                <a:latin typeface="Century Gothic" panose="020B0502020202020204" pitchFamily="34" charset="0"/>
              </a:rPr>
              <a:t>contenus enrichis pour votre veille et pratique professionnelle : actus, revue de presse, outils pédagogiques…</a:t>
            </a:r>
            <a:r>
              <a:rPr lang="fr-FR" sz="1800" dirty="0"/>
              <a:t/>
            </a:r>
            <a:br>
              <a:rPr lang="fr-FR" sz="1800" dirty="0"/>
            </a:br>
            <a:r>
              <a:rPr lang="fr-FR" sz="1800" dirty="0">
                <a:latin typeface="Century Gothic" panose="020B0502020202020204" pitchFamily="34" charset="0"/>
              </a:rPr>
              <a:t/>
            </a:r>
            <a:br>
              <a:rPr lang="fr-FR" sz="1800" dirty="0">
                <a:latin typeface="Century Gothic" panose="020B0502020202020204" pitchFamily="34" charset="0"/>
              </a:rPr>
            </a:br>
            <a:r>
              <a:rPr lang="fr-FR" sz="1800" dirty="0">
                <a:latin typeface="Century Gothic" panose="020B0502020202020204" pitchFamily="34" charset="0"/>
              </a:rPr>
              <a:t/>
            </a:r>
            <a:br>
              <a:rPr lang="fr-FR" sz="1800" dirty="0">
                <a:latin typeface="Century Gothic" panose="020B0502020202020204" pitchFamily="34" charset="0"/>
              </a:rPr>
            </a:br>
            <a:r>
              <a:rPr lang="fr-FR" sz="1800" b="1" dirty="0" smtClean="0">
                <a:latin typeface="Century Gothic" panose="020B0502020202020204" pitchFamily="34" charset="0"/>
              </a:rPr>
              <a:t>Interface jeunes </a:t>
            </a:r>
            <a:r>
              <a:rPr lang="fr-FR" sz="1800" dirty="0" smtClean="0">
                <a:latin typeface="Century Gothic" panose="020B0502020202020204" pitchFamily="34" charset="0"/>
              </a:rPr>
              <a:t>avec une ergonomie </a:t>
            </a:r>
            <a:r>
              <a:rPr lang="fr-FR" sz="1800" dirty="0">
                <a:latin typeface="Century Gothic" panose="020B0502020202020204" pitchFamily="34" charset="0"/>
              </a:rPr>
              <a:t>simplifiée pour accéder rapidement à l’information.</a:t>
            </a:r>
            <a:br>
              <a:rPr lang="fr-FR" sz="1800" dirty="0">
                <a:latin typeface="Century Gothic" panose="020B0502020202020204" pitchFamily="34"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r>
            <a:br>
              <a:rPr lang="fr-FR" sz="1800" dirty="0" smtClean="0">
                <a:latin typeface="Century Gothic" panose="020B0502020202020204" pitchFamily="34" charset="0"/>
                <a:ea typeface="Calibri" panose="020F0502020204030204" pitchFamily="34" charset="0"/>
                <a:cs typeface="Times New Roman" panose="02020603050405020304" pitchFamily="18" charset="0"/>
              </a:rPr>
            </a:br>
            <a:r>
              <a:rPr lang="fr-FR" sz="1800" dirty="0">
                <a:latin typeface="Century Gothic" panose="020B0502020202020204" pitchFamily="34" charset="0"/>
                <a:ea typeface="Calibri" panose="020F0502020204030204" pitchFamily="34" charset="0"/>
                <a:cs typeface="Times New Roman" panose="02020603050405020304" pitchFamily="18" charset="0"/>
              </a:rPr>
              <a:t/>
            </a:r>
            <a:br>
              <a:rPr lang="fr-FR" sz="1800" dirty="0">
                <a:latin typeface="Century Gothic" panose="020B0502020202020204" pitchFamily="34" charset="0"/>
                <a:ea typeface="Calibri" panose="020F0502020204030204" pitchFamily="34" charset="0"/>
                <a:cs typeface="Times New Roman" panose="02020603050405020304" pitchFamily="18"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r>
            <a:br>
              <a:rPr lang="fr-FR" sz="1800" dirty="0" smtClean="0">
                <a:latin typeface="Century Gothic" panose="020B0502020202020204" pitchFamily="34" charset="0"/>
                <a:ea typeface="Calibri" panose="020F0502020204030204" pitchFamily="34" charset="0"/>
                <a:cs typeface="Times New Roman" panose="02020603050405020304" pitchFamily="18"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r>
            <a:br>
              <a:rPr lang="fr-FR" sz="1800" dirty="0" smtClean="0">
                <a:latin typeface="Century Gothic" panose="020B0502020202020204" pitchFamily="34" charset="0"/>
                <a:ea typeface="Calibri" panose="020F0502020204030204" pitchFamily="34" charset="0"/>
                <a:cs typeface="Times New Roman" panose="02020603050405020304" pitchFamily="18"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t>
            </a:r>
            <a:endParaRPr lang="fr-FR"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96" y="318560"/>
            <a:ext cx="1520096" cy="941355"/>
          </a:xfrm>
          <a:prstGeom prst="rect">
            <a:avLst/>
          </a:prstGeom>
        </p:spPr>
      </p:pic>
      <p:sp>
        <p:nvSpPr>
          <p:cNvPr id="7" name="Rectangle 6"/>
          <p:cNvSpPr/>
          <p:nvPr/>
        </p:nvSpPr>
        <p:spPr>
          <a:xfrm>
            <a:off x="4838007" y="789237"/>
            <a:ext cx="6150065" cy="523220"/>
          </a:xfrm>
          <a:prstGeom prst="rect">
            <a:avLst/>
          </a:prstGeom>
        </p:spPr>
        <p:txBody>
          <a:bodyPr wrap="square">
            <a:spAutoFit/>
          </a:bodyPr>
          <a:lstStyle/>
          <a:p>
            <a:r>
              <a:rPr lang="fr-FR" sz="2800" b="1" dirty="0" smtClean="0">
                <a:solidFill>
                  <a:srgbClr val="FF6600"/>
                </a:solidFill>
                <a:latin typeface="Century Gothic" panose="020B0502020202020204" pitchFamily="34" charset="0"/>
                <a:ea typeface="Calibri" panose="020F0502020204030204" pitchFamily="34" charset="0"/>
                <a:cs typeface="Times New Roman" panose="02020603050405020304" pitchFamily="18" charset="0"/>
              </a:rPr>
              <a:t>2 interfaces distinctes disponibles</a:t>
            </a:r>
            <a:endParaRPr lang="fr-FR" sz="2800" b="1" dirty="0">
              <a:solidFill>
                <a:srgbClr val="FF6600"/>
              </a:solidFill>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10" name="Group 20">
            <a:extLst>
              <a:ext uri="{FF2B5EF4-FFF2-40B4-BE49-F238E27FC236}">
                <a16:creationId xmlns:a16="http://schemas.microsoft.com/office/drawing/2014/main" id="{35C40055-6F30-47BE-8674-B027315D4A78}"/>
              </a:ext>
            </a:extLst>
          </p:cNvPr>
          <p:cNvGrpSpPr/>
          <p:nvPr/>
        </p:nvGrpSpPr>
        <p:grpSpPr>
          <a:xfrm>
            <a:off x="5960225" y="2036620"/>
            <a:ext cx="1707371" cy="1292846"/>
            <a:chOff x="6404613" y="1953397"/>
            <a:chExt cx="2741790" cy="1997687"/>
          </a:xfrm>
        </p:grpSpPr>
        <p:pic>
          <p:nvPicPr>
            <p:cNvPr id="11" name="Picture 18">
              <a:extLst>
                <a:ext uri="{FF2B5EF4-FFF2-40B4-BE49-F238E27FC236}">
                  <a16:creationId xmlns:a16="http://schemas.microsoft.com/office/drawing/2014/main" id="{E6C3FE80-D374-4397-9DD7-B63F9C72FB38}"/>
                </a:ext>
              </a:extLst>
            </p:cNvPr>
            <p:cNvPicPr>
              <a:picLocks noChangeAspect="1"/>
            </p:cNvPicPr>
            <p:nvPr/>
          </p:nvPicPr>
          <p:blipFill>
            <a:blip r:embed="rId4"/>
            <a:stretch>
              <a:fillRect/>
            </a:stretch>
          </p:blipFill>
          <p:spPr>
            <a:xfrm>
              <a:off x="6404613" y="1953397"/>
              <a:ext cx="2741790" cy="1997687"/>
            </a:xfrm>
            <a:prstGeom prst="rect">
              <a:avLst/>
            </a:prstGeom>
          </p:spPr>
        </p:pic>
        <p:pic>
          <p:nvPicPr>
            <p:cNvPr id="12" name="Picture 14">
              <a:extLst>
                <a:ext uri="{FF2B5EF4-FFF2-40B4-BE49-F238E27FC236}">
                  <a16:creationId xmlns:a16="http://schemas.microsoft.com/office/drawing/2014/main" id="{FFBA85D9-AC8B-4D17-9777-51EE4A711957}"/>
                </a:ext>
              </a:extLst>
            </p:cNvPr>
            <p:cNvPicPr>
              <a:picLocks noChangeAspect="1"/>
            </p:cNvPicPr>
            <p:nvPr/>
          </p:nvPicPr>
          <p:blipFill>
            <a:blip r:embed="rId5"/>
            <a:stretch>
              <a:fillRect/>
            </a:stretch>
          </p:blipFill>
          <p:spPr>
            <a:xfrm>
              <a:off x="7109940" y="1954483"/>
              <a:ext cx="1215926" cy="1161184"/>
            </a:xfrm>
            <a:prstGeom prst="rect">
              <a:avLst/>
            </a:prstGeom>
          </p:spPr>
        </p:pic>
      </p:grpSp>
      <p:grpSp>
        <p:nvGrpSpPr>
          <p:cNvPr id="13" name="Group 19">
            <a:extLst>
              <a:ext uri="{FF2B5EF4-FFF2-40B4-BE49-F238E27FC236}">
                <a16:creationId xmlns:a16="http://schemas.microsoft.com/office/drawing/2014/main" id="{DE1FE94B-82B8-4292-A3A2-B4D5DBF085EC}"/>
              </a:ext>
            </a:extLst>
          </p:cNvPr>
          <p:cNvGrpSpPr/>
          <p:nvPr/>
        </p:nvGrpSpPr>
        <p:grpSpPr>
          <a:xfrm>
            <a:off x="5960225" y="4106171"/>
            <a:ext cx="1642482" cy="1394306"/>
            <a:chOff x="4954120" y="4396384"/>
            <a:chExt cx="2741790" cy="2076024"/>
          </a:xfrm>
        </p:grpSpPr>
        <p:pic>
          <p:nvPicPr>
            <p:cNvPr id="14" name="Picture 18">
              <a:extLst>
                <a:ext uri="{FF2B5EF4-FFF2-40B4-BE49-F238E27FC236}">
                  <a16:creationId xmlns:a16="http://schemas.microsoft.com/office/drawing/2014/main" id="{5F4C15AE-9D1E-46F3-9620-AAF8C8E94CB8}"/>
                </a:ext>
              </a:extLst>
            </p:cNvPr>
            <p:cNvPicPr>
              <a:picLocks noChangeAspect="1"/>
            </p:cNvPicPr>
            <p:nvPr/>
          </p:nvPicPr>
          <p:blipFill>
            <a:blip r:embed="rId4"/>
            <a:stretch>
              <a:fillRect/>
            </a:stretch>
          </p:blipFill>
          <p:spPr>
            <a:xfrm>
              <a:off x="4954120" y="4474721"/>
              <a:ext cx="2741790" cy="1997687"/>
            </a:xfrm>
            <a:prstGeom prst="rect">
              <a:avLst/>
            </a:prstGeom>
          </p:spPr>
        </p:pic>
        <p:pic>
          <p:nvPicPr>
            <p:cNvPr id="15" name="Picture 17">
              <a:extLst>
                <a:ext uri="{FF2B5EF4-FFF2-40B4-BE49-F238E27FC236}">
                  <a16:creationId xmlns:a16="http://schemas.microsoft.com/office/drawing/2014/main" id="{D270F413-29D6-4C92-AD56-650E59B392D1}"/>
                </a:ext>
              </a:extLst>
            </p:cNvPr>
            <p:cNvPicPr>
              <a:picLocks noChangeAspect="1"/>
            </p:cNvPicPr>
            <p:nvPr/>
          </p:nvPicPr>
          <p:blipFill>
            <a:blip r:embed="rId6"/>
            <a:stretch>
              <a:fillRect/>
            </a:stretch>
          </p:blipFill>
          <p:spPr>
            <a:xfrm>
              <a:off x="5692350" y="4396384"/>
              <a:ext cx="1263502" cy="1205701"/>
            </a:xfrm>
            <a:prstGeom prst="rect">
              <a:avLst/>
            </a:prstGeom>
          </p:spPr>
        </p:pic>
      </p:grpSp>
      <p:sp>
        <p:nvSpPr>
          <p:cNvPr id="3" name="ZoneTexte 2"/>
          <p:cNvSpPr txBox="1"/>
          <p:nvPr/>
        </p:nvSpPr>
        <p:spPr>
          <a:xfrm>
            <a:off x="8651398" y="2386184"/>
            <a:ext cx="2256598" cy="646331"/>
          </a:xfrm>
          <a:prstGeom prst="rect">
            <a:avLst/>
          </a:prstGeom>
          <a:noFill/>
        </p:spPr>
        <p:txBody>
          <a:bodyPr wrap="square" rtlCol="0">
            <a:spAutoFit/>
          </a:bodyPr>
          <a:lstStyle/>
          <a:p>
            <a:r>
              <a:rPr lang="fr-FR" dirty="0" smtClean="0"/>
              <a:t>Sur mot de passe et identifiant</a:t>
            </a:r>
            <a:endParaRPr lang="fr-FR" dirty="0"/>
          </a:p>
        </p:txBody>
      </p:sp>
      <p:sp>
        <p:nvSpPr>
          <p:cNvPr id="16" name="ZoneTexte 15"/>
          <p:cNvSpPr txBox="1"/>
          <p:nvPr/>
        </p:nvSpPr>
        <p:spPr>
          <a:xfrm>
            <a:off x="8651398" y="4229465"/>
            <a:ext cx="2320482" cy="1200329"/>
          </a:xfrm>
          <a:prstGeom prst="rect">
            <a:avLst/>
          </a:prstGeom>
          <a:noFill/>
        </p:spPr>
        <p:txBody>
          <a:bodyPr wrap="square" rtlCol="0">
            <a:spAutoFit/>
          </a:bodyPr>
          <a:lstStyle/>
          <a:p>
            <a:r>
              <a:rPr lang="fr-FR" dirty="0" smtClean="0"/>
              <a:t>Accès par la fonctionnalité panier, par IP fixe ou via les ENT</a:t>
            </a:r>
            <a:endParaRPr lang="fr-FR" dirty="0"/>
          </a:p>
        </p:txBody>
      </p:sp>
    </p:spTree>
    <p:extLst>
      <p:ext uri="{BB962C8B-B14F-4D97-AF65-F5344CB8AC3E}">
        <p14:creationId xmlns:p14="http://schemas.microsoft.com/office/powerpoint/2010/main" val="1568901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96" y="318560"/>
            <a:ext cx="1520096" cy="941355"/>
          </a:xfrm>
          <a:prstGeom prst="rect">
            <a:avLst/>
          </a:prstGeom>
        </p:spPr>
      </p:pic>
      <p:sp>
        <p:nvSpPr>
          <p:cNvPr id="7" name="Rectangle 6"/>
          <p:cNvSpPr/>
          <p:nvPr/>
        </p:nvSpPr>
        <p:spPr>
          <a:xfrm>
            <a:off x="1534957" y="1865016"/>
            <a:ext cx="9235076" cy="3046988"/>
          </a:xfrm>
          <a:prstGeom prst="rect">
            <a:avLst/>
          </a:prstGeom>
        </p:spPr>
        <p:txBody>
          <a:bodyPr wrap="square">
            <a:spAutoFit/>
          </a:bodyPr>
          <a:lstStyle/>
          <a:p>
            <a:pPr algn="ctr"/>
            <a:r>
              <a:rPr lang="fr-FR" sz="2200" dirty="0" smtClean="0">
                <a:latin typeface="Century Gothic" panose="020B0502020202020204" pitchFamily="34" charset="0"/>
                <a:ea typeface="Calibri" panose="020F0502020204030204" pitchFamily="34" charset="0"/>
                <a:cs typeface="Times New Roman" panose="02020603050405020304" pitchFamily="18" charset="0"/>
              </a:rPr>
              <a:t>La </a:t>
            </a:r>
            <a:r>
              <a:rPr lang="fr-FR" sz="2200" b="1" dirty="0">
                <a:latin typeface="Century Gothic" panose="020B0502020202020204" pitchFamily="34" charset="0"/>
                <a:ea typeface="Calibri" panose="020F0502020204030204" pitchFamily="34" charset="0"/>
                <a:cs typeface="Times New Roman" panose="02020603050405020304" pitchFamily="18" charset="0"/>
              </a:rPr>
              <a:t>connaissance de vos métiers</a:t>
            </a:r>
            <a:r>
              <a:rPr lang="fr-FR" sz="2200" dirty="0">
                <a:latin typeface="Century Gothic" panose="020B0502020202020204" pitchFamily="34" charset="0"/>
                <a:ea typeface="Calibri" panose="020F0502020204030204" pitchFamily="34" charset="0"/>
                <a:cs typeface="Times New Roman" panose="02020603050405020304" pitchFamily="18" charset="0"/>
              </a:rPr>
              <a:t>, </a:t>
            </a:r>
            <a:r>
              <a:rPr lang="fr-FR" sz="2200" dirty="0" smtClean="0">
                <a:latin typeface="Century Gothic" panose="020B0502020202020204" pitchFamily="34" charset="0"/>
                <a:ea typeface="Calibri" panose="020F0502020204030204" pitchFamily="34" charset="0"/>
                <a:cs typeface="Times New Roman" panose="02020603050405020304" pitchFamily="18" charset="0"/>
              </a:rPr>
              <a:t/>
            </a:r>
            <a:br>
              <a:rPr lang="fr-FR" sz="2200" dirty="0" smtClean="0">
                <a:latin typeface="Century Gothic" panose="020B0502020202020204" pitchFamily="34" charset="0"/>
                <a:ea typeface="Calibri" panose="020F0502020204030204" pitchFamily="34" charset="0"/>
                <a:cs typeface="Times New Roman" panose="02020603050405020304" pitchFamily="18" charset="0"/>
              </a:rPr>
            </a:br>
            <a:r>
              <a:rPr lang="fr-FR" sz="2200" dirty="0" smtClean="0">
                <a:latin typeface="Century Gothic" panose="020B0502020202020204" pitchFamily="34" charset="0"/>
                <a:ea typeface="Calibri" panose="020F0502020204030204" pitchFamily="34" charset="0"/>
                <a:cs typeface="Times New Roman" panose="02020603050405020304" pitchFamily="18" charset="0"/>
              </a:rPr>
              <a:t>alliée à </a:t>
            </a:r>
            <a:r>
              <a:rPr lang="fr-FR" sz="2200" dirty="0">
                <a:latin typeface="Century Gothic" panose="020B0502020202020204" pitchFamily="34" charset="0"/>
                <a:ea typeface="Calibri" panose="020F0502020204030204" pitchFamily="34" charset="0"/>
                <a:cs typeface="Times New Roman" panose="02020603050405020304" pitchFamily="18" charset="0"/>
              </a:rPr>
              <a:t>une </a:t>
            </a:r>
            <a:r>
              <a:rPr lang="fr-FR" sz="2200" b="1" dirty="0">
                <a:latin typeface="Century Gothic" panose="020B0502020202020204" pitchFamily="34" charset="0"/>
                <a:ea typeface="Calibri" panose="020F0502020204030204" pitchFamily="34" charset="0"/>
                <a:cs typeface="Times New Roman" panose="02020603050405020304" pitchFamily="18" charset="0"/>
              </a:rPr>
              <a:t>technologie de pointe</a:t>
            </a:r>
            <a:r>
              <a:rPr lang="fr-FR" sz="2200" dirty="0">
                <a:latin typeface="Century Gothic" panose="020B0502020202020204" pitchFamily="34" charset="0"/>
                <a:ea typeface="Calibri" panose="020F0502020204030204" pitchFamily="34" charset="0"/>
                <a:cs typeface="Times New Roman" panose="02020603050405020304" pitchFamily="18" charset="0"/>
              </a:rPr>
              <a:t>, </a:t>
            </a:r>
            <a:endParaRPr lang="fr-FR" sz="2200" dirty="0" smtClean="0">
              <a:latin typeface="Century Gothic" panose="020B0502020202020204" pitchFamily="34" charset="0"/>
              <a:ea typeface="Calibri" panose="020F0502020204030204" pitchFamily="34" charset="0"/>
              <a:cs typeface="Times New Roman" panose="02020603050405020304" pitchFamily="18" charset="0"/>
            </a:endParaRPr>
          </a:p>
          <a:p>
            <a:pPr algn="ctr"/>
            <a:r>
              <a:rPr lang="fr-FR" sz="2200" dirty="0" smtClean="0">
                <a:latin typeface="Century Gothic" panose="020B0502020202020204" pitchFamily="34" charset="0"/>
                <a:ea typeface="Calibri" panose="020F0502020204030204" pitchFamily="34" charset="0"/>
                <a:cs typeface="Times New Roman" panose="02020603050405020304" pitchFamily="18" charset="0"/>
              </a:rPr>
              <a:t>des </a:t>
            </a:r>
            <a:r>
              <a:rPr lang="fr-FR" sz="2200" b="1" dirty="0">
                <a:latin typeface="Century Gothic" panose="020B0502020202020204" pitchFamily="34" charset="0"/>
                <a:ea typeface="Calibri" panose="020F0502020204030204" pitchFamily="34" charset="0"/>
                <a:cs typeface="Times New Roman" panose="02020603050405020304" pitchFamily="18" charset="0"/>
              </a:rPr>
              <a:t>ressources fiables </a:t>
            </a:r>
            <a:r>
              <a:rPr lang="fr-FR" sz="2200" dirty="0" smtClean="0">
                <a:latin typeface="Century Gothic" panose="020B0502020202020204" pitchFamily="34" charset="0"/>
                <a:ea typeface="Calibri" panose="020F0502020204030204" pitchFamily="34" charset="0"/>
                <a:cs typeface="Times New Roman" panose="02020603050405020304" pitchFamily="18" charset="0"/>
              </a:rPr>
              <a:t>et </a:t>
            </a:r>
            <a:r>
              <a:rPr lang="fr-FR" sz="2200" dirty="0">
                <a:latin typeface="Century Gothic" panose="020B0502020202020204" pitchFamily="34" charset="0"/>
                <a:ea typeface="Calibri" panose="020F0502020204030204" pitchFamily="34" charset="0"/>
                <a:cs typeface="Times New Roman" panose="02020603050405020304" pitchFamily="18" charset="0"/>
              </a:rPr>
              <a:t>des </a:t>
            </a:r>
            <a:r>
              <a:rPr lang="fr-FR" sz="2200" b="1" dirty="0">
                <a:latin typeface="Century Gothic" panose="020B0502020202020204" pitchFamily="34" charset="0"/>
                <a:ea typeface="Calibri" panose="020F0502020204030204" pitchFamily="34" charset="0"/>
                <a:cs typeface="Times New Roman" panose="02020603050405020304" pitchFamily="18" charset="0"/>
              </a:rPr>
              <a:t>services personnalisés</a:t>
            </a:r>
            <a:r>
              <a:rPr lang="fr-FR" sz="2200" dirty="0">
                <a:latin typeface="Century Gothic" panose="020B0502020202020204" pitchFamily="34" charset="0"/>
                <a:ea typeface="Calibri" panose="020F0502020204030204" pitchFamily="34" charset="0"/>
                <a:cs typeface="Times New Roman" panose="02020603050405020304" pitchFamily="18" charset="0"/>
              </a:rPr>
              <a:t>, </a:t>
            </a:r>
            <a:r>
              <a:rPr lang="fr-FR" sz="2200" dirty="0" smtClean="0">
                <a:latin typeface="Century Gothic" panose="020B0502020202020204" pitchFamily="34" charset="0"/>
                <a:ea typeface="Calibri" panose="020F0502020204030204" pitchFamily="34" charset="0"/>
                <a:cs typeface="Times New Roman" panose="02020603050405020304" pitchFamily="18" charset="0"/>
              </a:rPr>
              <a:t/>
            </a:r>
            <a:br>
              <a:rPr lang="fr-FR" sz="2200" dirty="0" smtClean="0">
                <a:latin typeface="Century Gothic" panose="020B0502020202020204" pitchFamily="34" charset="0"/>
                <a:ea typeface="Calibri" panose="020F0502020204030204" pitchFamily="34" charset="0"/>
                <a:cs typeface="Times New Roman" panose="02020603050405020304" pitchFamily="18" charset="0"/>
              </a:rPr>
            </a:br>
            <a:r>
              <a:rPr lang="fr-FR" sz="2200" dirty="0" smtClean="0">
                <a:latin typeface="Century Gothic" panose="020B0502020202020204" pitchFamily="34" charset="0"/>
                <a:ea typeface="Calibri" panose="020F0502020204030204" pitchFamily="34" charset="0"/>
                <a:cs typeface="Times New Roman" panose="02020603050405020304" pitchFamily="18" charset="0"/>
              </a:rPr>
              <a:t>fait </a:t>
            </a:r>
            <a:r>
              <a:rPr lang="fr-FR" sz="2200" dirty="0">
                <a:latin typeface="Century Gothic" panose="020B0502020202020204" pitchFamily="34" charset="0"/>
                <a:ea typeface="Calibri" panose="020F0502020204030204" pitchFamily="34" charset="0"/>
                <a:cs typeface="Times New Roman" panose="02020603050405020304" pitchFamily="18" charset="0"/>
              </a:rPr>
              <a:t>d’IJ box </a:t>
            </a:r>
            <a:r>
              <a:rPr lang="fr-FR" sz="2200" b="1" dirty="0">
                <a:latin typeface="Century Gothic" panose="020B0502020202020204" pitchFamily="34" charset="0"/>
                <a:ea typeface="Calibri" panose="020F0502020204030204" pitchFamily="34" charset="0"/>
                <a:cs typeface="Times New Roman" panose="02020603050405020304" pitchFamily="18" charset="0"/>
              </a:rPr>
              <a:t>la solution innovante </a:t>
            </a:r>
            <a:r>
              <a:rPr lang="fr-FR" sz="2200" b="1" dirty="0" smtClean="0">
                <a:latin typeface="Century Gothic" panose="020B0502020202020204" pitchFamily="34" charset="0"/>
                <a:ea typeface="Calibri" panose="020F0502020204030204" pitchFamily="34" charset="0"/>
                <a:cs typeface="Times New Roman" panose="02020603050405020304" pitchFamily="18" charset="0"/>
              </a:rPr>
              <a:t/>
            </a:r>
            <a:br>
              <a:rPr lang="fr-FR" sz="2200" b="1" dirty="0" smtClean="0">
                <a:latin typeface="Century Gothic" panose="020B0502020202020204" pitchFamily="34" charset="0"/>
                <a:ea typeface="Calibri" panose="020F0502020204030204" pitchFamily="34" charset="0"/>
                <a:cs typeface="Times New Roman" panose="02020603050405020304" pitchFamily="18" charset="0"/>
              </a:rPr>
            </a:br>
            <a:r>
              <a:rPr lang="fr-FR" sz="2200" dirty="0" smtClean="0">
                <a:latin typeface="Century Gothic" panose="020B0502020202020204" pitchFamily="34" charset="0"/>
                <a:ea typeface="Calibri" panose="020F0502020204030204" pitchFamily="34" charset="0"/>
                <a:cs typeface="Times New Roman" panose="02020603050405020304" pitchFamily="18" charset="0"/>
              </a:rPr>
              <a:t>qu’il </a:t>
            </a:r>
            <a:r>
              <a:rPr lang="fr-FR" sz="2200" dirty="0">
                <a:latin typeface="Century Gothic" panose="020B0502020202020204" pitchFamily="34" charset="0"/>
                <a:ea typeface="Calibri" panose="020F0502020204030204" pitchFamily="34" charset="0"/>
                <a:cs typeface="Times New Roman" panose="02020603050405020304" pitchFamily="18" charset="0"/>
              </a:rPr>
              <a:t>vous faut ! </a:t>
            </a:r>
            <a:endParaRPr lang="fr-FR" sz="2200" dirty="0" smtClean="0">
              <a:latin typeface="Century Gothic" panose="020B0502020202020204" pitchFamily="34" charset="0"/>
              <a:ea typeface="Calibri" panose="020F0502020204030204" pitchFamily="34" charset="0"/>
              <a:cs typeface="Times New Roman" panose="02020603050405020304" pitchFamily="18" charset="0"/>
            </a:endParaRPr>
          </a:p>
          <a:p>
            <a:pPr algn="ctr"/>
            <a:endParaRPr lang="fr-FR" sz="2800" b="1" dirty="0">
              <a:latin typeface="Century Gothic" panose="020B0502020202020204" pitchFamily="34" charset="0"/>
              <a:ea typeface="Calibri" panose="020F0502020204030204" pitchFamily="34" charset="0"/>
              <a:cs typeface="Times New Roman" panose="02020603050405020304" pitchFamily="18" charset="0"/>
            </a:endParaRPr>
          </a:p>
          <a:p>
            <a:pPr algn="ctr"/>
            <a:r>
              <a:rPr lang="fr-FR" dirty="0" smtClean="0">
                <a:latin typeface="Century Gothic" panose="020B0502020202020204" pitchFamily="34" charset="0"/>
                <a:ea typeface="Calibri" panose="020F0502020204030204" pitchFamily="34" charset="0"/>
                <a:cs typeface="Times New Roman" panose="02020603050405020304" pitchFamily="18" charset="0"/>
              </a:rPr>
              <a:t>Pour toutes questions, contactez le service abonnement du CIDJ </a:t>
            </a:r>
            <a:r>
              <a:rPr lang="fr-FR" b="1" dirty="0" smtClean="0">
                <a:latin typeface="Century Gothic" panose="020B0502020202020204" pitchFamily="34" charset="0"/>
                <a:ea typeface="Calibri" panose="020F0502020204030204" pitchFamily="34" charset="0"/>
                <a:cs typeface="Times New Roman" panose="02020603050405020304" pitchFamily="18" charset="0"/>
                <a:hlinkClick r:id="rId4"/>
              </a:rPr>
              <a:t>abonnement@cidj.com</a:t>
            </a:r>
            <a:r>
              <a:rPr lang="fr-FR" b="1" dirty="0" smtClean="0">
                <a:latin typeface="Century Gothic" panose="020B0502020202020204" pitchFamily="34" charset="0"/>
                <a:ea typeface="Calibri" panose="020F0502020204030204" pitchFamily="34" charset="0"/>
                <a:cs typeface="Times New Roman" panose="02020603050405020304" pitchFamily="18" charset="0"/>
              </a:rPr>
              <a:t> </a:t>
            </a:r>
          </a:p>
          <a:p>
            <a:pPr algn="ctr"/>
            <a:r>
              <a:rPr lang="fr-FR" b="1" dirty="0" smtClean="0">
                <a:latin typeface="Century Gothic" panose="020B0502020202020204" pitchFamily="34" charset="0"/>
                <a:ea typeface="Calibri" panose="020F0502020204030204" pitchFamily="34" charset="0"/>
                <a:cs typeface="Times New Roman" panose="02020603050405020304" pitchFamily="18" charset="0"/>
              </a:rPr>
              <a:t>01 44 49 12 35</a:t>
            </a:r>
            <a:endParaRPr lang="fr-FR" b="1"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0094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32" y="1616927"/>
            <a:ext cx="10077072" cy="4374320"/>
          </a:xfrm>
        </p:spPr>
        <p:txBody>
          <a:bodyPr>
            <a:noAutofit/>
          </a:bodyPr>
          <a:lstStyle/>
          <a:p>
            <a:pPr>
              <a:lnSpc>
                <a:spcPct val="107000"/>
              </a:lnSpc>
              <a:spcAft>
                <a:spcPts val="800"/>
              </a:spcAft>
            </a:pPr>
            <a:r>
              <a:rPr lang="fr-FR" sz="1800" dirty="0" smtClean="0">
                <a:latin typeface="Century Gothic" panose="020B0502020202020204" pitchFamily="34" charset="0"/>
                <a:ea typeface="Calibri" panose="020F0502020204030204" pitchFamily="34" charset="0"/>
                <a:cs typeface="Times New Roman" panose="02020603050405020304" pitchFamily="18" charset="0"/>
              </a:rPr>
              <a:t>IJ box propose des ressources sur </a:t>
            </a:r>
            <a:r>
              <a:rPr lang="fr-FR" sz="1800" b="1" dirty="0" smtClean="0">
                <a:latin typeface="Century Gothic" panose="020B0502020202020204" pitchFamily="34" charset="0"/>
                <a:ea typeface="Calibri" panose="020F0502020204030204" pitchFamily="34" charset="0"/>
                <a:cs typeface="Times New Roman" panose="02020603050405020304" pitchFamily="18" charset="0"/>
              </a:rPr>
              <a:t>toutes les thématiques qui touchent vos publics </a:t>
            </a:r>
            <a:r>
              <a:rPr lang="fr-FR" sz="1800" dirty="0" smtClean="0">
                <a:latin typeface="Century Gothic" panose="020B0502020202020204" pitchFamily="34" charset="0"/>
                <a:ea typeface="Calibri" panose="020F0502020204030204" pitchFamily="34" charset="0"/>
                <a:cs typeface="Times New Roman" panose="02020603050405020304" pitchFamily="18" charset="0"/>
              </a:rPr>
              <a:t>: conseils d’orientation, métiers, secteurs, diplômes, insertion professionnelle,… mais aussi santé, logement, droits des jeunes, mobilité internationale et engagement.</a:t>
            </a:r>
            <a:br>
              <a:rPr lang="fr-FR" sz="1800" dirty="0" smtClean="0">
                <a:latin typeface="Century Gothic" panose="020B0502020202020204" pitchFamily="34" charset="0"/>
                <a:ea typeface="Calibri" panose="020F0502020204030204" pitchFamily="34" charset="0"/>
                <a:cs typeface="Times New Roman" panose="02020603050405020304" pitchFamily="18" charset="0"/>
              </a:rPr>
            </a:br>
            <a:r>
              <a:rPr lang="fr-FR" sz="1800" dirty="0">
                <a:latin typeface="Century Gothic" panose="020B0502020202020204" pitchFamily="34" charset="0"/>
                <a:ea typeface="Calibri" panose="020F0502020204030204" pitchFamily="34" charset="0"/>
                <a:cs typeface="Times New Roman" panose="02020603050405020304" pitchFamily="18" charset="0"/>
              </a:rPr>
              <a:t/>
            </a:r>
            <a:br>
              <a:rPr lang="fr-FR" sz="1800" dirty="0">
                <a:latin typeface="Century Gothic" panose="020B0502020202020204" pitchFamily="34" charset="0"/>
                <a:ea typeface="Calibri" panose="020F0502020204030204" pitchFamily="34" charset="0"/>
                <a:cs typeface="Times New Roman" panose="02020603050405020304" pitchFamily="18"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Des listes exhaustives d’</a:t>
            </a:r>
            <a:r>
              <a:rPr lang="fr-FR" sz="1800" b="1" dirty="0" smtClean="0">
                <a:latin typeface="Century Gothic" panose="020B0502020202020204" pitchFamily="34" charset="0"/>
                <a:ea typeface="Calibri" panose="020F0502020204030204" pitchFamily="34" charset="0"/>
                <a:cs typeface="Times New Roman" panose="02020603050405020304" pitchFamily="18" charset="0"/>
              </a:rPr>
              <a:t>adresses d’établissements de formation </a:t>
            </a:r>
            <a:r>
              <a:rPr lang="fr-FR" sz="1800" dirty="0" smtClean="0">
                <a:latin typeface="Century Gothic" panose="020B0502020202020204" pitchFamily="34" charset="0"/>
                <a:ea typeface="Calibri" panose="020F0502020204030204" pitchFamily="34" charset="0"/>
                <a:cs typeface="Times New Roman" panose="02020603050405020304" pitchFamily="18" charset="0"/>
              </a:rPr>
              <a:t>(avec l’Open Data Onisep) sont disponible.</a:t>
            </a:r>
            <a:r>
              <a:rPr lang="fr-FR" sz="1800" dirty="0">
                <a:latin typeface="Century Gothic" panose="020B0502020202020204" pitchFamily="34" charset="0"/>
                <a:ea typeface="Calibri" panose="020F0502020204030204" pitchFamily="34" charset="0"/>
                <a:cs typeface="Times New Roman" panose="02020603050405020304" pitchFamily="18" charset="0"/>
              </a:rPr>
              <a:t/>
            </a:r>
            <a:br>
              <a:rPr lang="fr-FR" sz="1800" dirty="0">
                <a:latin typeface="Century Gothic" panose="020B0502020202020204" pitchFamily="34" charset="0"/>
                <a:ea typeface="Calibri" panose="020F0502020204030204" pitchFamily="34" charset="0"/>
                <a:cs typeface="Times New Roman" panose="02020603050405020304" pitchFamily="18" charset="0"/>
              </a:rPr>
            </a:br>
            <a:r>
              <a:rPr lang="fr-FR" sz="1800" dirty="0">
                <a:latin typeface="Century Gothic" panose="020B0502020202020204" pitchFamily="34" charset="0"/>
                <a:ea typeface="Calibri" panose="020F0502020204030204" pitchFamily="34" charset="0"/>
                <a:cs typeface="Times New Roman" panose="02020603050405020304" pitchFamily="18" charset="0"/>
              </a:rPr>
              <a:t/>
            </a:r>
            <a:br>
              <a:rPr lang="fr-FR" sz="1800" dirty="0">
                <a:latin typeface="Century Gothic" panose="020B0502020202020204" pitchFamily="34" charset="0"/>
                <a:ea typeface="Calibri" panose="020F0502020204030204" pitchFamily="34" charset="0"/>
                <a:cs typeface="Times New Roman" panose="02020603050405020304" pitchFamily="18" charset="0"/>
              </a:rPr>
            </a:br>
            <a:r>
              <a:rPr lang="fr-FR" sz="1800" b="1" dirty="0" smtClean="0">
                <a:latin typeface="Century Gothic" panose="020B0502020202020204" pitchFamily="34" charset="0"/>
                <a:ea typeface="Calibri" panose="020F0502020204030204" pitchFamily="34" charset="0"/>
                <a:cs typeface="Times New Roman" panose="02020603050405020304" pitchFamily="18" charset="0"/>
              </a:rPr>
              <a:t>Dossiers d’info, vidéos, tutos, quiz</a:t>
            </a:r>
            <a:r>
              <a:rPr lang="fr-FR" sz="1800" dirty="0" smtClean="0">
                <a:latin typeface="Century Gothic" panose="020B0502020202020204" pitchFamily="34" charset="0"/>
                <a:ea typeface="Calibri" panose="020F0502020204030204" pitchFamily="34" charset="0"/>
                <a:cs typeface="Times New Roman" panose="02020603050405020304" pitchFamily="18" charset="0"/>
              </a:rPr>
              <a:t>… sur chaque thématique, IJ box permet d’accéder à des ressources et types de supports multiples, adaptés aux pratiques des jeunes.</a:t>
            </a:r>
            <a:br>
              <a:rPr lang="fr-FR" sz="1800" dirty="0" smtClean="0">
                <a:latin typeface="Century Gothic" panose="020B0502020202020204" pitchFamily="34" charset="0"/>
                <a:ea typeface="Calibri" panose="020F0502020204030204" pitchFamily="34" charset="0"/>
                <a:cs typeface="Times New Roman" panose="02020603050405020304" pitchFamily="18" charset="0"/>
              </a:rPr>
            </a:br>
            <a:r>
              <a:rPr lang="fr-FR" sz="1800" dirty="0">
                <a:latin typeface="Century Gothic" panose="020B0502020202020204" pitchFamily="34" charset="0"/>
                <a:ea typeface="Calibri" panose="020F0502020204030204" pitchFamily="34" charset="0"/>
                <a:cs typeface="Times New Roman" panose="02020603050405020304" pitchFamily="18" charset="0"/>
              </a:rPr>
              <a:t/>
            </a:r>
            <a:br>
              <a:rPr lang="fr-FR" sz="1800" dirty="0">
                <a:latin typeface="Century Gothic" panose="020B0502020202020204" pitchFamily="34" charset="0"/>
                <a:ea typeface="Calibri" panose="020F0502020204030204" pitchFamily="34" charset="0"/>
                <a:cs typeface="Times New Roman" panose="02020603050405020304" pitchFamily="18"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r>
            <a:br>
              <a:rPr lang="fr-FR" sz="1800" dirty="0" smtClean="0">
                <a:latin typeface="Century Gothic" panose="020B0502020202020204" pitchFamily="34" charset="0"/>
                <a:ea typeface="Calibri" panose="020F0502020204030204" pitchFamily="34" charset="0"/>
                <a:cs typeface="Times New Roman" panose="02020603050405020304" pitchFamily="18"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r>
            <a:br>
              <a:rPr lang="fr-FR" sz="1800" dirty="0" smtClean="0">
                <a:latin typeface="Century Gothic" panose="020B0502020202020204" pitchFamily="34" charset="0"/>
                <a:ea typeface="Calibri" panose="020F0502020204030204" pitchFamily="34" charset="0"/>
                <a:cs typeface="Times New Roman" panose="02020603050405020304" pitchFamily="18"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t>
            </a:r>
            <a:endParaRPr lang="fr-FR"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96" y="318560"/>
            <a:ext cx="1520096" cy="941355"/>
          </a:xfrm>
          <a:prstGeom prst="rect">
            <a:avLst/>
          </a:prstGeom>
        </p:spPr>
      </p:pic>
      <p:sp>
        <p:nvSpPr>
          <p:cNvPr id="7" name="Rectangle 6"/>
          <p:cNvSpPr/>
          <p:nvPr/>
        </p:nvSpPr>
        <p:spPr>
          <a:xfrm>
            <a:off x="5281353" y="736695"/>
            <a:ext cx="6262255" cy="523220"/>
          </a:xfrm>
          <a:prstGeom prst="rect">
            <a:avLst/>
          </a:prstGeom>
        </p:spPr>
        <p:txBody>
          <a:bodyPr wrap="square">
            <a:spAutoFit/>
          </a:bodyPr>
          <a:lstStyle/>
          <a:p>
            <a:r>
              <a:rPr lang="fr-FR" sz="2800" b="1" dirty="0" smtClean="0">
                <a:solidFill>
                  <a:srgbClr val="FF6600"/>
                </a:solidFill>
                <a:latin typeface="Century Gothic" panose="020B0502020202020204" pitchFamily="34" charset="0"/>
                <a:ea typeface="Calibri" panose="020F0502020204030204" pitchFamily="34" charset="0"/>
                <a:cs typeface="Times New Roman" panose="02020603050405020304" pitchFamily="18" charset="0"/>
              </a:rPr>
              <a:t>Accompagner les jeunes à 360°</a:t>
            </a:r>
            <a:endParaRPr lang="fr-FR" sz="2800" b="1" dirty="0">
              <a:solidFill>
                <a:srgbClr val="FF6600"/>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Image 5"/>
          <p:cNvPicPr/>
          <p:nvPr/>
        </p:nvPicPr>
        <p:blipFill>
          <a:blip r:embed="rId4">
            <a:extLst>
              <a:ext uri="{28A0092B-C50C-407E-A947-70E740481C1C}">
                <a14:useLocalDpi xmlns:a14="http://schemas.microsoft.com/office/drawing/2010/main" val="0"/>
              </a:ext>
            </a:extLst>
          </a:blip>
          <a:stretch>
            <a:fillRect/>
          </a:stretch>
        </p:blipFill>
        <p:spPr>
          <a:xfrm>
            <a:off x="3359323" y="5025391"/>
            <a:ext cx="4791710" cy="647700"/>
          </a:xfrm>
          <a:prstGeom prst="rect">
            <a:avLst/>
          </a:prstGeom>
        </p:spPr>
      </p:pic>
    </p:spTree>
    <p:extLst>
      <p:ext uri="{BB962C8B-B14F-4D97-AF65-F5344CB8AC3E}">
        <p14:creationId xmlns:p14="http://schemas.microsoft.com/office/powerpoint/2010/main" val="1153431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5426" y="1946652"/>
            <a:ext cx="6352971" cy="1338349"/>
          </a:xfrm>
        </p:spPr>
        <p:txBody>
          <a:bodyPr>
            <a:noAutofit/>
          </a:bodyPr>
          <a:lstStyle/>
          <a:p>
            <a:pPr>
              <a:lnSpc>
                <a:spcPct val="107000"/>
              </a:lnSpc>
              <a:spcAft>
                <a:spcPts val="800"/>
              </a:spcAft>
            </a:pPr>
            <a:r>
              <a:rPr lang="fr-FR" sz="2000" dirty="0" smtClean="0">
                <a:latin typeface="Century Gothic" panose="020B0502020202020204" pitchFamily="34" charset="0"/>
                <a:ea typeface="Calibri" panose="020F0502020204030204" pitchFamily="34" charset="0"/>
                <a:cs typeface="Times New Roman" panose="02020603050405020304" pitchFamily="18" charset="0"/>
              </a:rPr>
              <a:t>Votre veille pro avec plus de </a:t>
            </a:r>
            <a:r>
              <a:rPr lang="fr-FR" sz="2000" b="1" dirty="0" smtClean="0">
                <a:latin typeface="Century Gothic" panose="020B0502020202020204" pitchFamily="34" charset="0"/>
                <a:ea typeface="Calibri" panose="020F0502020204030204" pitchFamily="34" charset="0"/>
                <a:cs typeface="Times New Roman" panose="02020603050405020304" pitchFamily="18" charset="0"/>
              </a:rPr>
              <a:t>500 sources fiables analysées</a:t>
            </a:r>
            <a:r>
              <a:rPr lang="fr-FR" sz="2000" dirty="0" smtClean="0">
                <a:latin typeface="Century Gothic" panose="020B0502020202020204" pitchFamily="34" charset="0"/>
                <a:ea typeface="Calibri" panose="020F0502020204030204" pitchFamily="34" charset="0"/>
                <a:cs typeface="Times New Roman" panose="02020603050405020304" pitchFamily="18" charset="0"/>
              </a:rPr>
              <a:t>. Pour vous </a:t>
            </a:r>
            <a:r>
              <a:rPr lang="fr-FR" sz="2000" b="1" dirty="0" smtClean="0">
                <a:latin typeface="Century Gothic" panose="020B0502020202020204" pitchFamily="34" charset="0"/>
                <a:ea typeface="Calibri" panose="020F0502020204030204" pitchFamily="34" charset="0"/>
                <a:cs typeface="Times New Roman" panose="02020603050405020304" pitchFamily="18" charset="0"/>
              </a:rPr>
              <a:t>former</a:t>
            </a:r>
            <a:r>
              <a:rPr lang="fr-FR" sz="2000" dirty="0" smtClean="0">
                <a:latin typeface="Century Gothic" panose="020B0502020202020204" pitchFamily="34" charset="0"/>
                <a:ea typeface="Calibri" panose="020F0502020204030204" pitchFamily="34" charset="0"/>
                <a:cs typeface="Times New Roman" panose="02020603050405020304" pitchFamily="18" charset="0"/>
              </a:rPr>
              <a:t> et rester informé des dernières actualités de votre métier</a:t>
            </a:r>
            <a:endParaRPr lang="fr-FR"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96" y="318560"/>
            <a:ext cx="1520096" cy="941355"/>
          </a:xfrm>
          <a:prstGeom prst="rect">
            <a:avLst/>
          </a:prstGeom>
        </p:spPr>
      </p:pic>
      <p:sp>
        <p:nvSpPr>
          <p:cNvPr id="7" name="Rectangle 6"/>
          <p:cNvSpPr/>
          <p:nvPr/>
        </p:nvSpPr>
        <p:spPr>
          <a:xfrm flipH="1">
            <a:off x="4621875" y="789237"/>
            <a:ext cx="6209607" cy="523220"/>
          </a:xfrm>
          <a:prstGeom prst="rect">
            <a:avLst/>
          </a:prstGeom>
        </p:spPr>
        <p:txBody>
          <a:bodyPr wrap="square">
            <a:spAutoFit/>
          </a:bodyPr>
          <a:lstStyle/>
          <a:p>
            <a:r>
              <a:rPr lang="fr-FR" sz="2800" b="1" dirty="0" smtClean="0">
                <a:solidFill>
                  <a:srgbClr val="FF6600"/>
                </a:solidFill>
                <a:latin typeface="Century Gothic" panose="020B0502020202020204" pitchFamily="34" charset="0"/>
                <a:ea typeface="Calibri" panose="020F0502020204030204" pitchFamily="34" charset="0"/>
                <a:cs typeface="Times New Roman" panose="02020603050405020304" pitchFamily="18" charset="0"/>
              </a:rPr>
              <a:t>Votre outil de veille professionnelle</a:t>
            </a:r>
            <a:endParaRPr lang="fr-FR" sz="2800" b="1" dirty="0">
              <a:solidFill>
                <a:srgbClr val="FF6600"/>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Image 5"/>
          <p:cNvPicPr/>
          <p:nvPr/>
        </p:nvPicPr>
        <p:blipFill>
          <a:blip r:embed="rId4">
            <a:extLst>
              <a:ext uri="{28A0092B-C50C-407E-A947-70E740481C1C}">
                <a14:useLocalDpi xmlns:a14="http://schemas.microsoft.com/office/drawing/2010/main" val="0"/>
              </a:ext>
            </a:extLst>
          </a:blip>
          <a:stretch>
            <a:fillRect/>
          </a:stretch>
        </p:blipFill>
        <p:spPr>
          <a:xfrm>
            <a:off x="733251" y="1728528"/>
            <a:ext cx="1714500" cy="1771650"/>
          </a:xfrm>
          <a:prstGeom prst="rect">
            <a:avLst/>
          </a:prstGeom>
        </p:spPr>
      </p:pic>
      <p:sp>
        <p:nvSpPr>
          <p:cNvPr id="4" name="ZoneTexte 3"/>
          <p:cNvSpPr txBox="1"/>
          <p:nvPr/>
        </p:nvSpPr>
        <p:spPr>
          <a:xfrm>
            <a:off x="1133896" y="4823671"/>
            <a:ext cx="5628742" cy="646331"/>
          </a:xfrm>
          <a:prstGeom prst="rect">
            <a:avLst/>
          </a:prstGeom>
          <a:noFill/>
        </p:spPr>
        <p:txBody>
          <a:bodyPr wrap="square" rtlCol="0">
            <a:spAutoFit/>
          </a:bodyPr>
          <a:lstStyle/>
          <a:p>
            <a:r>
              <a:rPr lang="fr-FR" dirty="0">
                <a:latin typeface="Century Gothic" panose="020B0502020202020204" pitchFamily="34" charset="0"/>
                <a:ea typeface="Calibri" panose="020F0502020204030204" pitchFamily="34" charset="0"/>
                <a:cs typeface="Times New Roman" panose="02020603050405020304" pitchFamily="18" charset="0"/>
              </a:rPr>
              <a:t>Une </a:t>
            </a:r>
            <a:r>
              <a:rPr lang="fr-FR" b="1" dirty="0">
                <a:latin typeface="Century Gothic" panose="020B0502020202020204" pitchFamily="34" charset="0"/>
                <a:ea typeface="Calibri" panose="020F0502020204030204" pitchFamily="34" charset="0"/>
                <a:cs typeface="Times New Roman" panose="02020603050405020304" pitchFamily="18" charset="0"/>
              </a:rPr>
              <a:t>newsletter bimensuelle </a:t>
            </a:r>
            <a:r>
              <a:rPr lang="fr-FR" dirty="0">
                <a:latin typeface="Century Gothic" panose="020B0502020202020204" pitchFamily="34" charset="0"/>
                <a:ea typeface="Calibri" panose="020F0502020204030204" pitchFamily="34" charset="0"/>
                <a:cs typeface="Times New Roman" panose="02020603050405020304" pitchFamily="18" charset="0"/>
              </a:rPr>
              <a:t>pour </a:t>
            </a:r>
            <a:r>
              <a:rPr lang="fr-FR" dirty="0" smtClean="0">
                <a:latin typeface="Century Gothic" panose="020B0502020202020204" pitchFamily="34" charset="0"/>
                <a:ea typeface="Calibri" panose="020F0502020204030204" pitchFamily="34" charset="0"/>
                <a:cs typeface="Times New Roman" panose="02020603050405020304" pitchFamily="18" charset="0"/>
              </a:rPr>
              <a:t>avec les dernières nouveautés d’IJ box</a:t>
            </a:r>
            <a:endParaRPr lang="fr-FR" dirty="0"/>
          </a:p>
        </p:txBody>
      </p:sp>
      <p:pic>
        <p:nvPicPr>
          <p:cNvPr id="9" name="Image 8"/>
          <p:cNvPicPr/>
          <p:nvPr/>
        </p:nvPicPr>
        <p:blipFill>
          <a:blip r:embed="rId5">
            <a:extLst>
              <a:ext uri="{28A0092B-C50C-407E-A947-70E740481C1C}">
                <a14:useLocalDpi xmlns:a14="http://schemas.microsoft.com/office/drawing/2010/main" val="0"/>
              </a:ext>
            </a:extLst>
          </a:blip>
          <a:stretch>
            <a:fillRect/>
          </a:stretch>
        </p:blipFill>
        <p:spPr>
          <a:xfrm>
            <a:off x="7304317" y="3612850"/>
            <a:ext cx="3153093" cy="3067974"/>
          </a:xfrm>
          <a:prstGeom prst="rect">
            <a:avLst/>
          </a:prstGeom>
        </p:spPr>
      </p:pic>
    </p:spTree>
    <p:extLst>
      <p:ext uri="{BB962C8B-B14F-4D97-AF65-F5344CB8AC3E}">
        <p14:creationId xmlns:p14="http://schemas.microsoft.com/office/powerpoint/2010/main" val="2104992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98080" y="2419003"/>
            <a:ext cx="3607724" cy="2103121"/>
          </a:xfrm>
        </p:spPr>
        <p:txBody>
          <a:bodyPr>
            <a:noAutofit/>
          </a:bodyPr>
          <a:lstStyle/>
          <a:p>
            <a:r>
              <a:rPr lang="fr-FR" sz="1800" dirty="0" smtClean="0">
                <a:latin typeface="Century Gothic" panose="020B0502020202020204" pitchFamily="34" charset="0"/>
              </a:rPr>
              <a:t/>
            </a:r>
            <a:br>
              <a:rPr lang="fr-FR" sz="1800" dirty="0" smtClean="0">
                <a:latin typeface="Century Gothic" panose="020B0502020202020204" pitchFamily="34" charset="0"/>
              </a:rPr>
            </a:br>
            <a:r>
              <a:rPr lang="fr-FR" sz="1800" dirty="0">
                <a:latin typeface="Century Gothic" panose="020B0502020202020204" pitchFamily="34" charset="0"/>
              </a:rPr>
              <a:t/>
            </a:r>
            <a:br>
              <a:rPr lang="fr-FR" sz="1800" dirty="0">
                <a:latin typeface="Century Gothic" panose="020B0502020202020204" pitchFamily="34" charset="0"/>
              </a:rPr>
            </a:br>
            <a:r>
              <a:rPr lang="fr-FR" sz="1800" dirty="0" smtClean="0">
                <a:latin typeface="Century Gothic" panose="020B0502020202020204" pitchFamily="34" charset="0"/>
              </a:rPr>
              <a:t/>
            </a:r>
            <a:br>
              <a:rPr lang="fr-FR" sz="1800" dirty="0" smtClean="0">
                <a:latin typeface="Century Gothic" panose="020B0502020202020204" pitchFamily="34" charset="0"/>
              </a:rPr>
            </a:br>
            <a:r>
              <a:rPr lang="fr-FR" sz="1800" dirty="0">
                <a:latin typeface="Century Gothic" panose="020B0502020202020204" pitchFamily="34" charset="0"/>
              </a:rPr>
              <a:t/>
            </a:r>
            <a:br>
              <a:rPr lang="fr-FR" sz="1800" dirty="0">
                <a:latin typeface="Century Gothic" panose="020B0502020202020204" pitchFamily="34" charset="0"/>
              </a:rPr>
            </a:br>
            <a:r>
              <a:rPr lang="fr-FR" sz="1800" dirty="0" smtClean="0">
                <a:latin typeface="Century Gothic" panose="020B0502020202020204" pitchFamily="34" charset="0"/>
              </a:rPr>
              <a:t/>
            </a:r>
            <a:br>
              <a:rPr lang="fr-FR" sz="1800" dirty="0" smtClean="0">
                <a:latin typeface="Century Gothic" panose="020B0502020202020204" pitchFamily="34" charset="0"/>
              </a:rPr>
            </a:br>
            <a:r>
              <a:rPr lang="fr-FR" sz="1800" dirty="0">
                <a:latin typeface="Century Gothic" panose="020B0502020202020204" pitchFamily="34" charset="0"/>
              </a:rPr>
              <a:t/>
            </a:r>
            <a:br>
              <a:rPr lang="fr-FR" sz="1800" dirty="0">
                <a:latin typeface="Century Gothic" panose="020B0502020202020204" pitchFamily="34" charset="0"/>
              </a:rPr>
            </a:br>
            <a:r>
              <a:rPr lang="fr-FR" sz="1800" dirty="0" smtClean="0">
                <a:latin typeface="Century Gothic" panose="020B0502020202020204" pitchFamily="34" charset="0"/>
              </a:rPr>
              <a:t>En fonction du profil sélectionné, les </a:t>
            </a:r>
            <a:r>
              <a:rPr lang="fr-FR" sz="1800" b="1" dirty="0">
                <a:latin typeface="Century Gothic" panose="020B0502020202020204" pitchFamily="34" charset="0"/>
              </a:rPr>
              <a:t>contenus </a:t>
            </a:r>
            <a:r>
              <a:rPr lang="fr-FR" sz="1800" b="1" dirty="0" smtClean="0">
                <a:latin typeface="Century Gothic" panose="020B0502020202020204" pitchFamily="34" charset="0"/>
              </a:rPr>
              <a:t>d’IJ box s’adaptent </a:t>
            </a:r>
            <a:r>
              <a:rPr lang="fr-FR" sz="1800" dirty="0" smtClean="0">
                <a:latin typeface="Century Gothic" panose="020B0502020202020204" pitchFamily="34" charset="0"/>
              </a:rPr>
              <a:t>pour remonter les infos et ressources les plus adaptées.</a:t>
            </a:r>
            <a:r>
              <a:rPr lang="fr-FR" sz="1800" dirty="0">
                <a:latin typeface="Century Gothic" panose="020B0502020202020204" pitchFamily="34" charset="0"/>
              </a:rPr>
              <a:t/>
            </a:r>
            <a:br>
              <a:rPr lang="fr-FR" sz="1800" dirty="0">
                <a:latin typeface="Century Gothic" panose="020B0502020202020204" pitchFamily="34"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r>
            <a:br>
              <a:rPr lang="fr-FR" sz="1800" dirty="0" smtClean="0">
                <a:latin typeface="Century Gothic" panose="020B0502020202020204" pitchFamily="34" charset="0"/>
                <a:ea typeface="Calibri" panose="020F0502020204030204" pitchFamily="34" charset="0"/>
                <a:cs typeface="Times New Roman" panose="02020603050405020304" pitchFamily="18" charset="0"/>
              </a:rPr>
            </a:br>
            <a:r>
              <a:rPr lang="fr-FR" sz="1800" dirty="0">
                <a:latin typeface="Century Gothic" panose="020B0502020202020204" pitchFamily="34" charset="0"/>
                <a:ea typeface="Calibri" panose="020F0502020204030204" pitchFamily="34" charset="0"/>
                <a:cs typeface="Times New Roman" panose="02020603050405020304" pitchFamily="18" charset="0"/>
              </a:rPr>
              <a:t/>
            </a:r>
            <a:br>
              <a:rPr lang="fr-FR" sz="1800" dirty="0">
                <a:latin typeface="Century Gothic" panose="020B0502020202020204" pitchFamily="34" charset="0"/>
                <a:ea typeface="Calibri" panose="020F0502020204030204" pitchFamily="34" charset="0"/>
                <a:cs typeface="Times New Roman" panose="02020603050405020304" pitchFamily="18"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r>
            <a:br>
              <a:rPr lang="fr-FR" sz="1800" dirty="0" smtClean="0">
                <a:latin typeface="Century Gothic" panose="020B0502020202020204" pitchFamily="34" charset="0"/>
                <a:ea typeface="Calibri" panose="020F0502020204030204" pitchFamily="34" charset="0"/>
                <a:cs typeface="Times New Roman" panose="02020603050405020304" pitchFamily="18"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r>
            <a:br>
              <a:rPr lang="fr-FR" sz="1800" dirty="0" smtClean="0">
                <a:latin typeface="Century Gothic" panose="020B0502020202020204" pitchFamily="34" charset="0"/>
                <a:ea typeface="Calibri" panose="020F0502020204030204" pitchFamily="34" charset="0"/>
                <a:cs typeface="Times New Roman" panose="02020603050405020304" pitchFamily="18"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t>
            </a:r>
            <a:endParaRPr lang="fr-FR"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96" y="318560"/>
            <a:ext cx="1520096" cy="941355"/>
          </a:xfrm>
          <a:prstGeom prst="rect">
            <a:avLst/>
          </a:prstGeom>
        </p:spPr>
      </p:pic>
      <p:sp>
        <p:nvSpPr>
          <p:cNvPr id="7" name="Rectangle 6"/>
          <p:cNvSpPr/>
          <p:nvPr/>
        </p:nvSpPr>
        <p:spPr>
          <a:xfrm>
            <a:off x="6226233" y="789237"/>
            <a:ext cx="4172989" cy="523220"/>
          </a:xfrm>
          <a:prstGeom prst="rect">
            <a:avLst/>
          </a:prstGeom>
        </p:spPr>
        <p:txBody>
          <a:bodyPr wrap="square">
            <a:spAutoFit/>
          </a:bodyPr>
          <a:lstStyle/>
          <a:p>
            <a:r>
              <a:rPr lang="fr-FR" sz="2800" b="1" dirty="0" smtClean="0">
                <a:solidFill>
                  <a:srgbClr val="FF6600"/>
                </a:solidFill>
                <a:latin typeface="Century Gothic" panose="020B0502020202020204" pitchFamily="34" charset="0"/>
                <a:ea typeface="Calibri" panose="020F0502020204030204" pitchFamily="34" charset="0"/>
                <a:cs typeface="Times New Roman" panose="02020603050405020304" pitchFamily="18" charset="0"/>
              </a:rPr>
              <a:t>6 profils d’utilisateurs</a:t>
            </a:r>
            <a:endParaRPr lang="fr-FR" sz="2800" b="1" dirty="0">
              <a:solidFill>
                <a:srgbClr val="FF6600"/>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Image 7"/>
          <p:cNvPicPr/>
          <p:nvPr/>
        </p:nvPicPr>
        <p:blipFill>
          <a:blip r:embed="rId4">
            <a:extLst>
              <a:ext uri="{28A0092B-C50C-407E-A947-70E740481C1C}">
                <a14:useLocalDpi xmlns:a14="http://schemas.microsoft.com/office/drawing/2010/main" val="0"/>
              </a:ext>
            </a:extLst>
          </a:blip>
          <a:stretch>
            <a:fillRect/>
          </a:stretch>
        </p:blipFill>
        <p:spPr>
          <a:xfrm>
            <a:off x="879764" y="2139950"/>
            <a:ext cx="5760720" cy="3492500"/>
          </a:xfrm>
          <a:prstGeom prst="rect">
            <a:avLst/>
          </a:prstGeom>
        </p:spPr>
      </p:pic>
    </p:spTree>
    <p:extLst>
      <p:ext uri="{BB962C8B-B14F-4D97-AF65-F5344CB8AC3E}">
        <p14:creationId xmlns:p14="http://schemas.microsoft.com/office/powerpoint/2010/main" val="2500136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3793" y="1616925"/>
            <a:ext cx="10143574" cy="4709059"/>
          </a:xfrm>
        </p:spPr>
        <p:txBody>
          <a:bodyPr>
            <a:noAutofit/>
          </a:bodyPr>
          <a:lstStyle/>
          <a:p>
            <a:pPr>
              <a:lnSpc>
                <a:spcPct val="107000"/>
              </a:lnSpc>
              <a:spcAft>
                <a:spcPts val="800"/>
              </a:spcAft>
            </a:pPr>
            <a:r>
              <a:rPr lang="fr-FR" sz="2000" dirty="0" smtClean="0">
                <a:latin typeface="Century Gothic" panose="020B0502020202020204" pitchFamily="34" charset="0"/>
                <a:ea typeface="Calibri" panose="020F0502020204030204" pitchFamily="34" charset="0"/>
                <a:cs typeface="Times New Roman" panose="02020603050405020304" pitchFamily="18" charset="0"/>
              </a:rPr>
              <a:t>Le moteur de recherche simple et efficace d’IJ box permet de trouver l’info au plus vite pour </a:t>
            </a:r>
            <a:r>
              <a:rPr lang="fr-FR" sz="2000" b="1" dirty="0">
                <a:latin typeface="Century Gothic" panose="020B0502020202020204" pitchFamily="34" charset="0"/>
                <a:ea typeface="Calibri" panose="020F0502020204030204" pitchFamily="34" charset="0"/>
                <a:cs typeface="Times New Roman" panose="02020603050405020304" pitchFamily="18" charset="0"/>
              </a:rPr>
              <a:t>g</a:t>
            </a:r>
            <a:r>
              <a:rPr lang="fr-FR" sz="2000" b="1" dirty="0" smtClean="0">
                <a:latin typeface="Century Gothic" panose="020B0502020202020204" pitchFamily="34" charset="0"/>
                <a:ea typeface="Calibri" panose="020F0502020204030204" pitchFamily="34" charset="0"/>
                <a:cs typeface="Times New Roman" panose="02020603050405020304" pitchFamily="18" charset="0"/>
              </a:rPr>
              <a:t>agner </a:t>
            </a:r>
            <a:r>
              <a:rPr lang="fr-FR" sz="2000" b="1" dirty="0">
                <a:latin typeface="Century Gothic" panose="020B0502020202020204" pitchFamily="34" charset="0"/>
                <a:ea typeface="Calibri" panose="020F0502020204030204" pitchFamily="34" charset="0"/>
                <a:cs typeface="Times New Roman" panose="02020603050405020304" pitchFamily="18" charset="0"/>
              </a:rPr>
              <a:t>du temps et vous concentrer sur l’accompagnement de vos publics.</a:t>
            </a:r>
            <a:r>
              <a:rPr lang="fr-FR" sz="2000" dirty="0">
                <a:latin typeface="Century Gothic" panose="020B0502020202020204" pitchFamily="34" charset="0"/>
                <a:ea typeface="Calibri" panose="020F0502020204030204" pitchFamily="34" charset="0"/>
                <a:cs typeface="Times New Roman" panose="02020603050405020304" pitchFamily="18" charset="0"/>
              </a:rPr>
              <a:t> </a:t>
            </a:r>
            <a:r>
              <a:rPr lang="fr-FR" sz="2000" dirty="0" smtClean="0">
                <a:latin typeface="Century Gothic" panose="020B0502020202020204" pitchFamily="34" charset="0"/>
                <a:ea typeface="Calibri" panose="020F0502020204030204" pitchFamily="34" charset="0"/>
                <a:cs typeface="Times New Roman" panose="02020603050405020304" pitchFamily="18" charset="0"/>
              </a:rPr>
              <a:t/>
            </a:r>
            <a:br>
              <a:rPr lang="fr-FR" sz="2000" dirty="0" smtClean="0">
                <a:latin typeface="Century Gothic" panose="020B0502020202020204" pitchFamily="34" charset="0"/>
                <a:ea typeface="Calibri" panose="020F0502020204030204" pitchFamily="34" charset="0"/>
                <a:cs typeface="Times New Roman" panose="02020603050405020304" pitchFamily="18" charset="0"/>
              </a:rPr>
            </a:br>
            <a:r>
              <a:rPr lang="fr-FR" sz="2000" dirty="0" smtClean="0">
                <a:latin typeface="Century Gothic" panose="020B0502020202020204" pitchFamily="34" charset="0"/>
                <a:ea typeface="Calibri" panose="020F0502020204030204" pitchFamily="34" charset="0"/>
                <a:cs typeface="Times New Roman" panose="02020603050405020304" pitchFamily="18" charset="0"/>
              </a:rPr>
              <a:t/>
            </a:r>
            <a:br>
              <a:rPr lang="fr-FR" sz="2000" dirty="0" smtClean="0">
                <a:latin typeface="Century Gothic" panose="020B0502020202020204" pitchFamily="34" charset="0"/>
                <a:ea typeface="Calibri" panose="020F0502020204030204" pitchFamily="34" charset="0"/>
                <a:cs typeface="Times New Roman" panose="02020603050405020304" pitchFamily="18" charset="0"/>
              </a:rPr>
            </a:br>
            <a:r>
              <a:rPr lang="fr-FR" sz="2000" dirty="0" smtClean="0">
                <a:latin typeface="Century Gothic" panose="020B0502020202020204" pitchFamily="34" charset="0"/>
                <a:ea typeface="Calibri" panose="020F0502020204030204" pitchFamily="34" charset="0"/>
                <a:cs typeface="Times New Roman" panose="02020603050405020304" pitchFamily="18" charset="0"/>
              </a:rPr>
              <a:t/>
            </a:r>
            <a:br>
              <a:rPr lang="fr-FR" sz="2000" dirty="0" smtClean="0">
                <a:latin typeface="Century Gothic" panose="020B0502020202020204" pitchFamily="34" charset="0"/>
                <a:ea typeface="Calibri" panose="020F0502020204030204" pitchFamily="34" charset="0"/>
                <a:cs typeface="Times New Roman" panose="02020603050405020304" pitchFamily="18" charset="0"/>
              </a:rPr>
            </a:br>
            <a:r>
              <a:rPr lang="fr-FR" sz="2000" dirty="0" smtClean="0">
                <a:latin typeface="Century Gothic" panose="020B0502020202020204" pitchFamily="34" charset="0"/>
                <a:ea typeface="Calibri" panose="020F0502020204030204" pitchFamily="34" charset="0"/>
                <a:cs typeface="Times New Roman" panose="02020603050405020304" pitchFamily="18" charset="0"/>
              </a:rPr>
              <a:t/>
            </a:r>
            <a:br>
              <a:rPr lang="fr-FR" sz="2000" dirty="0" smtClean="0">
                <a:latin typeface="Century Gothic" panose="020B0502020202020204" pitchFamily="34" charset="0"/>
                <a:ea typeface="Calibri" panose="020F0502020204030204" pitchFamily="34" charset="0"/>
                <a:cs typeface="Times New Roman" panose="02020603050405020304" pitchFamily="18" charset="0"/>
              </a:rPr>
            </a:br>
            <a:r>
              <a:rPr lang="fr-FR" sz="2000" dirty="0">
                <a:latin typeface="Century Gothic" panose="020B0502020202020204" pitchFamily="34" charset="0"/>
                <a:ea typeface="Calibri" panose="020F0502020204030204" pitchFamily="34" charset="0"/>
                <a:cs typeface="Times New Roman" panose="02020603050405020304" pitchFamily="18" charset="0"/>
              </a:rPr>
              <a:t/>
            </a:r>
            <a:br>
              <a:rPr lang="fr-FR" sz="2000" dirty="0">
                <a:latin typeface="Century Gothic" panose="020B0502020202020204" pitchFamily="34" charset="0"/>
                <a:ea typeface="Calibri" panose="020F0502020204030204" pitchFamily="34" charset="0"/>
                <a:cs typeface="Times New Roman" panose="02020603050405020304" pitchFamily="18" charset="0"/>
              </a:rPr>
            </a:br>
            <a:r>
              <a:rPr lang="fr-FR" sz="2000" dirty="0" smtClean="0">
                <a:latin typeface="Century Gothic" panose="020B0502020202020204" pitchFamily="34" charset="0"/>
                <a:ea typeface="Calibri" panose="020F0502020204030204" pitchFamily="34" charset="0"/>
                <a:cs typeface="Times New Roman" panose="02020603050405020304" pitchFamily="18" charset="0"/>
              </a:rPr>
              <a:t/>
            </a:r>
            <a:br>
              <a:rPr lang="fr-FR" sz="2000" dirty="0" smtClean="0">
                <a:latin typeface="Century Gothic" panose="020B0502020202020204" pitchFamily="34" charset="0"/>
                <a:ea typeface="Calibri" panose="020F0502020204030204" pitchFamily="34" charset="0"/>
                <a:cs typeface="Times New Roman" panose="02020603050405020304" pitchFamily="18" charset="0"/>
              </a:rPr>
            </a:br>
            <a:r>
              <a:rPr lang="fr-FR" sz="2000" dirty="0">
                <a:latin typeface="Century Gothic" panose="020B0502020202020204" pitchFamily="34" charset="0"/>
                <a:ea typeface="Calibri" panose="020F0502020204030204" pitchFamily="34" charset="0"/>
                <a:cs typeface="Times New Roman" panose="02020603050405020304" pitchFamily="18" charset="0"/>
              </a:rPr>
              <a:t/>
            </a:r>
            <a:br>
              <a:rPr lang="fr-FR" sz="2000" dirty="0">
                <a:latin typeface="Century Gothic" panose="020B0502020202020204" pitchFamily="34" charset="0"/>
                <a:ea typeface="Calibri" panose="020F0502020204030204" pitchFamily="34" charset="0"/>
                <a:cs typeface="Times New Roman" panose="02020603050405020304" pitchFamily="18" charset="0"/>
              </a:rPr>
            </a:br>
            <a:r>
              <a:rPr lang="fr-FR" sz="2000" dirty="0" smtClean="0">
                <a:latin typeface="Century Gothic" panose="020B0502020202020204" pitchFamily="34" charset="0"/>
                <a:ea typeface="Calibri" panose="020F0502020204030204" pitchFamily="34" charset="0"/>
                <a:cs typeface="Times New Roman" panose="02020603050405020304" pitchFamily="18" charset="0"/>
              </a:rPr>
              <a:t/>
            </a:r>
            <a:br>
              <a:rPr lang="fr-FR" sz="2000" dirty="0" smtClean="0">
                <a:latin typeface="Century Gothic" panose="020B0502020202020204" pitchFamily="34" charset="0"/>
                <a:ea typeface="Calibri" panose="020F0502020204030204" pitchFamily="34" charset="0"/>
                <a:cs typeface="Times New Roman" panose="02020603050405020304" pitchFamily="18" charset="0"/>
              </a:rPr>
            </a:br>
            <a:r>
              <a:rPr lang="fr-FR" sz="2000" dirty="0" smtClean="0">
                <a:latin typeface="Century Gothic" panose="020B0502020202020204" pitchFamily="34" charset="0"/>
                <a:ea typeface="Calibri" panose="020F0502020204030204" pitchFamily="34" charset="0"/>
                <a:cs typeface="Times New Roman" panose="02020603050405020304" pitchFamily="18" charset="0"/>
              </a:rPr>
              <a:t/>
            </a:r>
            <a:br>
              <a:rPr lang="fr-FR" sz="2000" dirty="0" smtClean="0">
                <a:latin typeface="Century Gothic" panose="020B0502020202020204" pitchFamily="34" charset="0"/>
                <a:ea typeface="Calibri" panose="020F0502020204030204" pitchFamily="34" charset="0"/>
                <a:cs typeface="Times New Roman" panose="02020603050405020304" pitchFamily="18" charset="0"/>
              </a:rPr>
            </a:br>
            <a:r>
              <a:rPr lang="fr-FR" sz="2000" dirty="0">
                <a:latin typeface="Century Gothic" panose="020B0502020202020204" pitchFamily="34" charset="0"/>
                <a:ea typeface="Calibri" panose="020F0502020204030204" pitchFamily="34" charset="0"/>
                <a:cs typeface="Times New Roman" panose="02020603050405020304" pitchFamily="18" charset="0"/>
              </a:rPr>
              <a:t/>
            </a:r>
            <a:br>
              <a:rPr lang="fr-FR" sz="2000" dirty="0">
                <a:latin typeface="Century Gothic" panose="020B0502020202020204" pitchFamily="34" charset="0"/>
                <a:ea typeface="Calibri" panose="020F0502020204030204" pitchFamily="34" charset="0"/>
                <a:cs typeface="Times New Roman" panose="02020603050405020304" pitchFamily="18" charset="0"/>
              </a:rPr>
            </a:br>
            <a:r>
              <a:rPr lang="fr-FR" sz="2000" dirty="0" smtClean="0">
                <a:latin typeface="Century Gothic" panose="020B0502020202020204" pitchFamily="34" charset="0"/>
                <a:ea typeface="Calibri" panose="020F0502020204030204" pitchFamily="34" charset="0"/>
                <a:cs typeface="Times New Roman" panose="02020603050405020304" pitchFamily="18" charset="0"/>
              </a:rPr>
              <a:t>Les contenus d’</a:t>
            </a:r>
            <a:r>
              <a:rPr lang="fr-FR" sz="2000" dirty="0" err="1" smtClean="0">
                <a:latin typeface="Century Gothic" panose="020B0502020202020204" pitchFamily="34" charset="0"/>
                <a:ea typeface="Calibri" panose="020F0502020204030204" pitchFamily="34" charset="0"/>
                <a:cs typeface="Times New Roman" panose="02020603050405020304" pitchFamily="18" charset="0"/>
              </a:rPr>
              <a:t>IJbox</a:t>
            </a:r>
            <a:r>
              <a:rPr lang="fr-FR" sz="2000" dirty="0" smtClean="0">
                <a:latin typeface="Century Gothic" panose="020B0502020202020204" pitchFamily="34" charset="0"/>
                <a:ea typeface="Calibri" panose="020F0502020204030204" pitchFamily="34" charset="0"/>
                <a:cs typeface="Times New Roman" panose="02020603050405020304" pitchFamily="18" charset="0"/>
              </a:rPr>
              <a:t> sont fiables et </a:t>
            </a:r>
            <a:r>
              <a:rPr lang="fr-FR" sz="2000" b="1" dirty="0" smtClean="0">
                <a:latin typeface="Century Gothic" panose="020B0502020202020204" pitchFamily="34" charset="0"/>
                <a:ea typeface="Calibri" panose="020F0502020204030204" pitchFamily="34" charset="0"/>
                <a:cs typeface="Times New Roman" panose="02020603050405020304" pitchFamily="18" charset="0"/>
              </a:rPr>
              <a:t>mis à jour en continu</a:t>
            </a:r>
            <a:r>
              <a:rPr lang="fr-FR" sz="2000" dirty="0" smtClean="0">
                <a:latin typeface="Century Gothic" panose="020B0502020202020204" pitchFamily="34" charset="0"/>
                <a:ea typeface="Calibri" panose="020F0502020204030204" pitchFamily="34" charset="0"/>
                <a:cs typeface="Times New Roman" panose="02020603050405020304" pitchFamily="18" charset="0"/>
              </a:rPr>
              <a:t>.</a:t>
            </a:r>
            <a:endParaRPr lang="fr-FR" sz="20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96" y="318560"/>
            <a:ext cx="1520096" cy="941355"/>
          </a:xfrm>
          <a:prstGeom prst="rect">
            <a:avLst/>
          </a:prstGeom>
        </p:spPr>
      </p:pic>
      <p:sp>
        <p:nvSpPr>
          <p:cNvPr id="7" name="Rectangle 6"/>
          <p:cNvSpPr/>
          <p:nvPr/>
        </p:nvSpPr>
        <p:spPr>
          <a:xfrm>
            <a:off x="5363093" y="789237"/>
            <a:ext cx="6181899" cy="523220"/>
          </a:xfrm>
          <a:prstGeom prst="rect">
            <a:avLst/>
          </a:prstGeom>
        </p:spPr>
        <p:txBody>
          <a:bodyPr wrap="square">
            <a:spAutoFit/>
          </a:bodyPr>
          <a:lstStyle/>
          <a:p>
            <a:r>
              <a:rPr lang="fr-FR" sz="2800" b="1" dirty="0" smtClean="0">
                <a:solidFill>
                  <a:srgbClr val="FF6600"/>
                </a:solidFill>
                <a:latin typeface="Century Gothic" panose="020B0502020202020204" pitchFamily="34" charset="0"/>
                <a:ea typeface="Calibri" panose="020F0502020204030204" pitchFamily="34" charset="0"/>
                <a:cs typeface="Times New Roman" panose="02020603050405020304" pitchFamily="18" charset="0"/>
              </a:rPr>
              <a:t>Trouver l’info fiable, rapidement</a:t>
            </a:r>
            <a:endParaRPr lang="fr-FR" sz="2800" b="1" dirty="0">
              <a:solidFill>
                <a:srgbClr val="FF6600"/>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Image 7"/>
          <p:cNvPicPr/>
          <p:nvPr/>
        </p:nvPicPr>
        <p:blipFill>
          <a:blip r:embed="rId4">
            <a:extLst>
              <a:ext uri="{28A0092B-C50C-407E-A947-70E740481C1C}">
                <a14:useLocalDpi xmlns:a14="http://schemas.microsoft.com/office/drawing/2010/main" val="0"/>
              </a:ext>
            </a:extLst>
          </a:blip>
          <a:stretch>
            <a:fillRect/>
          </a:stretch>
        </p:blipFill>
        <p:spPr>
          <a:xfrm>
            <a:off x="3096491" y="3100646"/>
            <a:ext cx="5357551" cy="2176581"/>
          </a:xfrm>
          <a:prstGeom prst="rect">
            <a:avLst/>
          </a:prstGeom>
        </p:spPr>
      </p:pic>
    </p:spTree>
    <p:extLst>
      <p:ext uri="{BB962C8B-B14F-4D97-AF65-F5344CB8AC3E}">
        <p14:creationId xmlns:p14="http://schemas.microsoft.com/office/powerpoint/2010/main" val="3619463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56448" y="2156968"/>
            <a:ext cx="3842527" cy="3684649"/>
          </a:xfrm>
        </p:spPr>
        <p:txBody>
          <a:bodyPr>
            <a:noAutofit/>
          </a:bodyPr>
          <a:lstStyle/>
          <a:p>
            <a:pPr>
              <a:lnSpc>
                <a:spcPct val="107000"/>
              </a:lnSpc>
              <a:spcAft>
                <a:spcPts val="800"/>
              </a:spcAft>
            </a:pPr>
            <a:r>
              <a:rPr lang="fr-FR" sz="1800" dirty="0" smtClean="0">
                <a:latin typeface="Century Gothic" panose="020B0502020202020204" pitchFamily="34" charset="0"/>
              </a:rPr>
              <a:t/>
            </a:r>
            <a:br>
              <a:rPr lang="fr-FR" sz="1800" dirty="0" smtClean="0">
                <a:latin typeface="Century Gothic" panose="020B0502020202020204" pitchFamily="34" charset="0"/>
              </a:rPr>
            </a:br>
            <a:r>
              <a:rPr lang="fr-FR" sz="1800" dirty="0">
                <a:latin typeface="Century Gothic" panose="020B0502020202020204" pitchFamily="34" charset="0"/>
              </a:rPr>
              <a:t/>
            </a:r>
            <a:br>
              <a:rPr lang="fr-FR" sz="1800" dirty="0">
                <a:latin typeface="Century Gothic" panose="020B0502020202020204" pitchFamily="34" charset="0"/>
              </a:rPr>
            </a:br>
            <a:r>
              <a:rPr lang="fr-FR" sz="1800" dirty="0" smtClean="0">
                <a:latin typeface="Century Gothic" panose="020B0502020202020204" pitchFamily="34" charset="0"/>
              </a:rPr>
              <a:t>La </a:t>
            </a:r>
            <a:r>
              <a:rPr lang="fr-FR" sz="1800" dirty="0">
                <a:latin typeface="Century Gothic" panose="020B0502020202020204" pitchFamily="34" charset="0"/>
              </a:rPr>
              <a:t>fonctionnalité « Panier » </a:t>
            </a:r>
            <a:r>
              <a:rPr lang="fr-FR" sz="1800" dirty="0" smtClean="0">
                <a:latin typeface="Century Gothic" panose="020B0502020202020204" pitchFamily="34" charset="0"/>
              </a:rPr>
              <a:t>d’IJ box permet d’</a:t>
            </a:r>
            <a:r>
              <a:rPr lang="fr-FR" sz="1800" b="1" dirty="0" smtClean="0">
                <a:latin typeface="Century Gothic" panose="020B0502020202020204" pitchFamily="34" charset="0"/>
              </a:rPr>
              <a:t>envoyer </a:t>
            </a:r>
            <a:r>
              <a:rPr lang="fr-FR" sz="1800" b="1" dirty="0">
                <a:latin typeface="Century Gothic" panose="020B0502020202020204" pitchFamily="34" charset="0"/>
              </a:rPr>
              <a:t>par mail ou SMS des contenus à vos </a:t>
            </a:r>
            <a:r>
              <a:rPr lang="fr-FR" sz="1800" dirty="0">
                <a:latin typeface="Century Gothic" panose="020B0502020202020204" pitchFamily="34" charset="0"/>
              </a:rPr>
              <a:t>publics, suite à un entretien par exemple. </a:t>
            </a:r>
            <a:r>
              <a:rPr lang="fr-FR" sz="1800" dirty="0" smtClean="0">
                <a:latin typeface="Century Gothic" panose="020B0502020202020204" pitchFamily="34" charset="0"/>
              </a:rPr>
              <a:t/>
            </a:r>
            <a:br>
              <a:rPr lang="fr-FR" sz="1800" dirty="0" smtClean="0">
                <a:latin typeface="Century Gothic" panose="020B0502020202020204" pitchFamily="34" charset="0"/>
              </a:rPr>
            </a:br>
            <a:r>
              <a:rPr lang="fr-FR" sz="1800" dirty="0">
                <a:latin typeface="Century Gothic" panose="020B0502020202020204" pitchFamily="34" charset="0"/>
              </a:rPr>
              <a:t/>
            </a:r>
            <a:br>
              <a:rPr lang="fr-FR" sz="1800" dirty="0">
                <a:latin typeface="Century Gothic" panose="020B0502020202020204" pitchFamily="34" charset="0"/>
              </a:rPr>
            </a:br>
            <a:r>
              <a:rPr lang="fr-FR" sz="1800" dirty="0" smtClean="0">
                <a:latin typeface="Century Gothic" panose="020B0502020202020204" pitchFamily="34" charset="0"/>
              </a:rPr>
              <a:t>Les </a:t>
            </a:r>
            <a:r>
              <a:rPr lang="fr-FR" sz="1800" dirty="0">
                <a:latin typeface="Century Gothic" panose="020B0502020202020204" pitchFamily="34" charset="0"/>
              </a:rPr>
              <a:t>jeunes </a:t>
            </a:r>
            <a:r>
              <a:rPr lang="fr-FR" sz="1800" dirty="0" smtClean="0">
                <a:latin typeface="Century Gothic" panose="020B0502020202020204" pitchFamily="34" charset="0"/>
              </a:rPr>
              <a:t>auront </a:t>
            </a:r>
            <a:r>
              <a:rPr lang="fr-FR" sz="1800" dirty="0">
                <a:latin typeface="Century Gothic" panose="020B0502020202020204" pitchFamily="34" charset="0"/>
              </a:rPr>
              <a:t>accès aux contenus du panier et au site IJ box pendant 15 </a:t>
            </a:r>
            <a:r>
              <a:rPr lang="fr-FR" sz="1800" dirty="0" smtClean="0">
                <a:latin typeface="Century Gothic" panose="020B0502020202020204" pitchFamily="34" charset="0"/>
              </a:rPr>
              <a:t>jours via un simple lien.</a:t>
            </a:r>
            <a:r>
              <a:rPr lang="fr-FR" sz="1800" dirty="0">
                <a:latin typeface="Century Gothic" panose="020B0502020202020204" pitchFamily="34" charset="0"/>
              </a:rPr>
              <a:t/>
            </a:r>
            <a:br>
              <a:rPr lang="fr-FR" sz="1800" dirty="0">
                <a:latin typeface="Century Gothic" panose="020B0502020202020204" pitchFamily="34"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r>
            <a:br>
              <a:rPr lang="fr-FR" sz="1800" dirty="0" smtClean="0">
                <a:latin typeface="Century Gothic" panose="020B0502020202020204" pitchFamily="34" charset="0"/>
                <a:ea typeface="Calibri" panose="020F0502020204030204" pitchFamily="34" charset="0"/>
                <a:cs typeface="Times New Roman" panose="02020603050405020304" pitchFamily="18" charset="0"/>
              </a:rPr>
            </a:br>
            <a:r>
              <a:rPr lang="fr-FR" sz="1800" dirty="0">
                <a:latin typeface="Century Gothic" panose="020B0502020202020204" pitchFamily="34" charset="0"/>
                <a:ea typeface="Calibri" panose="020F0502020204030204" pitchFamily="34" charset="0"/>
                <a:cs typeface="Times New Roman" panose="02020603050405020304" pitchFamily="18" charset="0"/>
              </a:rPr>
              <a:t/>
            </a:r>
            <a:br>
              <a:rPr lang="fr-FR" sz="1800" dirty="0">
                <a:latin typeface="Century Gothic" panose="020B0502020202020204" pitchFamily="34" charset="0"/>
                <a:ea typeface="Calibri" panose="020F0502020204030204" pitchFamily="34" charset="0"/>
                <a:cs typeface="Times New Roman" panose="02020603050405020304" pitchFamily="18"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r>
            <a:br>
              <a:rPr lang="fr-FR" sz="1800" dirty="0" smtClean="0">
                <a:latin typeface="Century Gothic" panose="020B0502020202020204" pitchFamily="34" charset="0"/>
                <a:ea typeface="Calibri" panose="020F0502020204030204" pitchFamily="34" charset="0"/>
                <a:cs typeface="Times New Roman" panose="02020603050405020304" pitchFamily="18"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r>
            <a:br>
              <a:rPr lang="fr-FR" sz="1800" dirty="0" smtClean="0">
                <a:latin typeface="Century Gothic" panose="020B0502020202020204" pitchFamily="34" charset="0"/>
                <a:ea typeface="Calibri" panose="020F0502020204030204" pitchFamily="34" charset="0"/>
                <a:cs typeface="Times New Roman" panose="02020603050405020304" pitchFamily="18"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t>
            </a:r>
            <a:endParaRPr lang="fr-FR"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96" y="318560"/>
            <a:ext cx="1520096" cy="941355"/>
          </a:xfrm>
          <a:prstGeom prst="rect">
            <a:avLst/>
          </a:prstGeom>
        </p:spPr>
      </p:pic>
      <p:sp>
        <p:nvSpPr>
          <p:cNvPr id="7" name="Rectangle 6"/>
          <p:cNvSpPr/>
          <p:nvPr/>
        </p:nvSpPr>
        <p:spPr>
          <a:xfrm>
            <a:off x="4089862" y="445750"/>
            <a:ext cx="6741622" cy="954107"/>
          </a:xfrm>
          <a:prstGeom prst="rect">
            <a:avLst/>
          </a:prstGeom>
        </p:spPr>
        <p:txBody>
          <a:bodyPr wrap="square">
            <a:spAutoFit/>
          </a:bodyPr>
          <a:lstStyle/>
          <a:p>
            <a:r>
              <a:rPr lang="fr-FR" sz="2800" b="1" dirty="0" smtClean="0">
                <a:solidFill>
                  <a:srgbClr val="FF6600"/>
                </a:solidFill>
                <a:latin typeface="Century Gothic" panose="020B0502020202020204" pitchFamily="34" charset="0"/>
                <a:ea typeface="Calibri" panose="020F0502020204030204" pitchFamily="34" charset="0"/>
                <a:cs typeface="Times New Roman" panose="02020603050405020304" pitchFamily="18" charset="0"/>
              </a:rPr>
              <a:t>Partagez des infos avec vos publics en un simple clic°</a:t>
            </a:r>
            <a:endParaRPr lang="fr-FR" sz="2800" b="1" dirty="0">
              <a:solidFill>
                <a:srgbClr val="FF6600"/>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8" name="Image 4">
            <a:extLst>
              <a:ext uri="{FF2B5EF4-FFF2-40B4-BE49-F238E27FC236}">
                <a16:creationId xmlns:a16="http://schemas.microsoft.com/office/drawing/2014/main" id="{E1EB697A-30B8-4B02-9007-570F48E93D62}"/>
              </a:ext>
            </a:extLst>
          </p:cNvPr>
          <p:cNvPicPr>
            <a:picLocks noChangeAspect="1"/>
          </p:cNvPicPr>
          <p:nvPr/>
        </p:nvPicPr>
        <p:blipFill>
          <a:blip r:embed="rId4"/>
          <a:stretch>
            <a:fillRect/>
          </a:stretch>
        </p:blipFill>
        <p:spPr>
          <a:xfrm>
            <a:off x="771037" y="2156968"/>
            <a:ext cx="4706469" cy="3205760"/>
          </a:xfrm>
          <a:prstGeom prst="rect">
            <a:avLst/>
          </a:prstGeom>
        </p:spPr>
      </p:pic>
      <p:pic>
        <p:nvPicPr>
          <p:cNvPr id="9" name="Picture 17">
            <a:extLst>
              <a:ext uri="{FF2B5EF4-FFF2-40B4-BE49-F238E27FC236}">
                <a16:creationId xmlns:a16="http://schemas.microsoft.com/office/drawing/2014/main" id="{56947A22-C72C-4DA0-9DC6-6359DC403325}"/>
              </a:ext>
            </a:extLst>
          </p:cNvPr>
          <p:cNvPicPr>
            <a:picLocks noChangeAspect="1"/>
          </p:cNvPicPr>
          <p:nvPr/>
        </p:nvPicPr>
        <p:blipFill>
          <a:blip r:embed="rId5"/>
          <a:stretch>
            <a:fillRect/>
          </a:stretch>
        </p:blipFill>
        <p:spPr>
          <a:xfrm>
            <a:off x="8690184" y="4808978"/>
            <a:ext cx="1882589" cy="1562664"/>
          </a:xfrm>
          <a:prstGeom prst="rect">
            <a:avLst/>
          </a:prstGeom>
        </p:spPr>
      </p:pic>
    </p:spTree>
    <p:extLst>
      <p:ext uri="{BB962C8B-B14F-4D97-AF65-F5344CB8AC3E}">
        <p14:creationId xmlns:p14="http://schemas.microsoft.com/office/powerpoint/2010/main" val="3274125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8732" y="1616927"/>
            <a:ext cx="10077072" cy="4374320"/>
          </a:xfrm>
        </p:spPr>
        <p:txBody>
          <a:bodyPr>
            <a:noAutofit/>
          </a:bodyPr>
          <a:lstStyle/>
          <a:p>
            <a:pPr>
              <a:lnSpc>
                <a:spcPct val="107000"/>
              </a:lnSpc>
              <a:spcAft>
                <a:spcPts val="800"/>
              </a:spcAft>
            </a:pPr>
            <a:r>
              <a:rPr lang="fr-FR" sz="1800" dirty="0">
                <a:latin typeface="Century Gothic" panose="020B0502020202020204" pitchFamily="34" charset="0"/>
                <a:ea typeface="Calibri" panose="020F0502020204030204" pitchFamily="34" charset="0"/>
                <a:cs typeface="Times New Roman" panose="02020603050405020304" pitchFamily="18" charset="0"/>
              </a:rPr>
              <a:t/>
            </a:r>
            <a:br>
              <a:rPr lang="fr-FR" sz="1800" dirty="0">
                <a:latin typeface="Century Gothic" panose="020B0502020202020204" pitchFamily="34" charset="0"/>
                <a:ea typeface="Calibri" panose="020F0502020204030204" pitchFamily="34" charset="0"/>
                <a:cs typeface="Times New Roman" panose="02020603050405020304" pitchFamily="18" charset="0"/>
              </a:rPr>
            </a:br>
            <a:r>
              <a:rPr lang="fr-FR" sz="1800" dirty="0" smtClean="0">
                <a:latin typeface="Century Gothic" panose="020B0502020202020204" pitchFamily="34" charset="0"/>
                <a:ea typeface="Calibri" panose="020F0502020204030204" pitchFamily="34" charset="0"/>
                <a:cs typeface="Times New Roman" panose="02020603050405020304" pitchFamily="18" charset="0"/>
              </a:rPr>
              <a:t/>
            </a:r>
            <a:br>
              <a:rPr lang="fr-FR" sz="1800" dirty="0" smtClean="0">
                <a:latin typeface="Century Gothic" panose="020B0502020202020204" pitchFamily="34" charset="0"/>
                <a:ea typeface="Calibri" panose="020F0502020204030204" pitchFamily="34" charset="0"/>
                <a:cs typeface="Times New Roman" panose="02020603050405020304" pitchFamily="18" charset="0"/>
              </a:rPr>
            </a:br>
            <a:r>
              <a:rPr lang="fr-FR" sz="1800" dirty="0">
                <a:latin typeface="Century Gothic" panose="020B0502020202020204" pitchFamily="34" charset="0"/>
                <a:ea typeface="Calibri" panose="020F0502020204030204" pitchFamily="34" charset="0"/>
                <a:cs typeface="Times New Roman" panose="02020603050405020304" pitchFamily="18" charset="0"/>
              </a:rPr>
              <a:t>L</a:t>
            </a:r>
            <a:r>
              <a:rPr lang="fr-FR" sz="1800" dirty="0" smtClean="0">
                <a:latin typeface="Century Gothic" panose="020B0502020202020204" pitchFamily="34" charset="0"/>
                <a:ea typeface="Calibri" panose="020F0502020204030204" pitchFamily="34" charset="0"/>
                <a:cs typeface="Times New Roman" panose="02020603050405020304" pitchFamily="18" charset="0"/>
              </a:rPr>
              <a:t>a rubrique « Construire mon projet » d’IJ box propose d</a:t>
            </a:r>
            <a:r>
              <a:rPr lang="fr-FR" sz="2000" dirty="0" smtClean="0">
                <a:latin typeface="Century Gothic" panose="020B0502020202020204" pitchFamily="34" charset="0"/>
              </a:rPr>
              <a:t>es </a:t>
            </a:r>
            <a:r>
              <a:rPr lang="fr-FR" sz="2000" b="1" dirty="0">
                <a:latin typeface="Century Gothic" panose="020B0502020202020204" pitchFamily="34" charset="0"/>
              </a:rPr>
              <a:t>questionnaires guidés </a:t>
            </a:r>
            <a:r>
              <a:rPr lang="fr-FR" sz="2000" dirty="0">
                <a:latin typeface="Century Gothic" panose="020B0502020202020204" pitchFamily="34" charset="0"/>
              </a:rPr>
              <a:t>pour  simplifier l’accès à l’info </a:t>
            </a:r>
            <a:r>
              <a:rPr lang="fr-FR" sz="2000" b="1" dirty="0">
                <a:latin typeface="Century Gothic" panose="020B0502020202020204" pitchFamily="34" charset="0"/>
              </a:rPr>
              <a:t>métiers, secteurs </a:t>
            </a:r>
            <a:r>
              <a:rPr lang="fr-FR" sz="2000" dirty="0">
                <a:latin typeface="Century Gothic" panose="020B0502020202020204" pitchFamily="34" charset="0"/>
              </a:rPr>
              <a:t>et </a:t>
            </a:r>
            <a:r>
              <a:rPr lang="fr-FR" sz="2000" b="1" dirty="0" smtClean="0">
                <a:latin typeface="Century Gothic" panose="020B0502020202020204" pitchFamily="34" charset="0"/>
              </a:rPr>
              <a:t>diplômes.</a:t>
            </a:r>
            <a:br>
              <a:rPr lang="fr-FR" sz="2000" b="1" dirty="0" smtClean="0">
                <a:latin typeface="Century Gothic" panose="020B0502020202020204" pitchFamily="34" charset="0"/>
              </a:rPr>
            </a:br>
            <a:r>
              <a:rPr lang="fr-FR" sz="2000" b="1" dirty="0">
                <a:latin typeface="Century Gothic" panose="020B0502020202020204" pitchFamily="34" charset="0"/>
              </a:rPr>
              <a:t/>
            </a:r>
            <a:br>
              <a:rPr lang="fr-FR" sz="2000" b="1" dirty="0">
                <a:latin typeface="Century Gothic" panose="020B0502020202020204" pitchFamily="34" charset="0"/>
              </a:rPr>
            </a:br>
            <a:r>
              <a:rPr lang="fr-FR" sz="2000" b="1" dirty="0">
                <a:latin typeface="Century Gothic" panose="020B0502020202020204" pitchFamily="34" charset="0"/>
              </a:rPr>
              <a:t/>
            </a:r>
            <a:br>
              <a:rPr lang="fr-FR" sz="2000" b="1" dirty="0">
                <a:latin typeface="Century Gothic" panose="020B0502020202020204" pitchFamily="34" charset="0"/>
              </a:rPr>
            </a:br>
            <a:r>
              <a:rPr lang="fr-FR" sz="2000" b="1" dirty="0" smtClean="0">
                <a:latin typeface="Century Gothic" panose="020B0502020202020204" pitchFamily="34" charset="0"/>
              </a:rPr>
              <a:t/>
            </a:r>
            <a:br>
              <a:rPr lang="fr-FR" sz="2000" b="1" dirty="0" smtClean="0">
                <a:latin typeface="Century Gothic" panose="020B0502020202020204" pitchFamily="34" charset="0"/>
              </a:rPr>
            </a:br>
            <a:r>
              <a:rPr lang="fr-FR" sz="2000" b="1" dirty="0" smtClean="0">
                <a:latin typeface="Century Gothic" panose="020B0502020202020204" pitchFamily="34" charset="0"/>
              </a:rPr>
              <a:t/>
            </a:r>
            <a:br>
              <a:rPr lang="fr-FR" sz="2000" b="1" dirty="0" smtClean="0">
                <a:latin typeface="Century Gothic" panose="020B0502020202020204" pitchFamily="34" charset="0"/>
              </a:rPr>
            </a:br>
            <a:r>
              <a:rPr lang="fr-FR" sz="2000" b="1" dirty="0">
                <a:latin typeface="Century Gothic" panose="020B0502020202020204" pitchFamily="34" charset="0"/>
              </a:rPr>
              <a:t/>
            </a:r>
            <a:br>
              <a:rPr lang="fr-FR" sz="2000" b="1" dirty="0">
                <a:latin typeface="Century Gothic" panose="020B0502020202020204" pitchFamily="34" charset="0"/>
              </a:rPr>
            </a:br>
            <a:r>
              <a:rPr lang="fr-FR" sz="2000" b="1" dirty="0" smtClean="0">
                <a:latin typeface="Century Gothic" panose="020B0502020202020204" pitchFamily="34" charset="0"/>
              </a:rPr>
              <a:t/>
            </a:r>
            <a:br>
              <a:rPr lang="fr-FR" sz="2000" b="1" dirty="0" smtClean="0">
                <a:latin typeface="Century Gothic" panose="020B0502020202020204" pitchFamily="34" charset="0"/>
              </a:rPr>
            </a:br>
            <a:r>
              <a:rPr lang="fr-FR" sz="2000" b="1" dirty="0">
                <a:latin typeface="Century Gothic" panose="020B0502020202020204" pitchFamily="34" charset="0"/>
              </a:rPr>
              <a:t/>
            </a:r>
            <a:br>
              <a:rPr lang="fr-FR" sz="2000" b="1" dirty="0">
                <a:latin typeface="Century Gothic" panose="020B0502020202020204" pitchFamily="34" charset="0"/>
              </a:rPr>
            </a:br>
            <a:r>
              <a:rPr lang="fr-FR" sz="2000" b="1" dirty="0" smtClean="0">
                <a:latin typeface="Century Gothic" panose="020B0502020202020204" pitchFamily="34" charset="0"/>
              </a:rPr>
              <a:t/>
            </a:r>
            <a:br>
              <a:rPr lang="fr-FR" sz="2000" b="1" dirty="0" smtClean="0">
                <a:latin typeface="Century Gothic" panose="020B0502020202020204" pitchFamily="34" charset="0"/>
              </a:rPr>
            </a:br>
            <a:r>
              <a:rPr lang="fr-FR" sz="2000" b="1" dirty="0">
                <a:latin typeface="Century Gothic" panose="020B0502020202020204" pitchFamily="34" charset="0"/>
              </a:rPr>
              <a:t/>
            </a:r>
            <a:br>
              <a:rPr lang="fr-FR" sz="2000" b="1" dirty="0">
                <a:latin typeface="Century Gothic" panose="020B0502020202020204" pitchFamily="34" charset="0"/>
              </a:rPr>
            </a:br>
            <a:r>
              <a:rPr lang="fr-FR" sz="2000" b="1" dirty="0" smtClean="0">
                <a:latin typeface="Century Gothic" panose="020B0502020202020204" pitchFamily="34" charset="0"/>
              </a:rPr>
              <a:t/>
            </a:r>
            <a:br>
              <a:rPr lang="fr-FR" sz="2000" b="1" dirty="0" smtClean="0">
                <a:latin typeface="Century Gothic" panose="020B0502020202020204" pitchFamily="34" charset="0"/>
              </a:rPr>
            </a:br>
            <a:r>
              <a:rPr lang="fr-FR" sz="2000" b="1" dirty="0">
                <a:latin typeface="Century Gothic" panose="020B0502020202020204" pitchFamily="34" charset="0"/>
              </a:rPr>
              <a:t/>
            </a:r>
            <a:br>
              <a:rPr lang="fr-FR" sz="2000" b="1" dirty="0">
                <a:latin typeface="Century Gothic" panose="020B0502020202020204" pitchFamily="34" charset="0"/>
              </a:rPr>
            </a:br>
            <a:endParaRPr lang="fr-FR"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96" y="318560"/>
            <a:ext cx="1520096" cy="941355"/>
          </a:xfrm>
          <a:prstGeom prst="rect">
            <a:avLst/>
          </a:prstGeom>
        </p:spPr>
      </p:pic>
      <p:sp>
        <p:nvSpPr>
          <p:cNvPr id="7" name="Rectangle 6"/>
          <p:cNvSpPr/>
          <p:nvPr/>
        </p:nvSpPr>
        <p:spPr>
          <a:xfrm>
            <a:off x="4682836" y="789237"/>
            <a:ext cx="6262255" cy="523220"/>
          </a:xfrm>
          <a:prstGeom prst="rect">
            <a:avLst/>
          </a:prstGeom>
        </p:spPr>
        <p:txBody>
          <a:bodyPr wrap="square">
            <a:spAutoFit/>
          </a:bodyPr>
          <a:lstStyle/>
          <a:p>
            <a:r>
              <a:rPr lang="fr-FR" sz="2800" b="1" dirty="0" smtClean="0">
                <a:solidFill>
                  <a:srgbClr val="FF6600"/>
                </a:solidFill>
                <a:latin typeface="Century Gothic" panose="020B0502020202020204" pitchFamily="34" charset="0"/>
                <a:ea typeface="Calibri" panose="020F0502020204030204" pitchFamily="34" charset="0"/>
                <a:cs typeface="Times New Roman" panose="02020603050405020304" pitchFamily="18" charset="0"/>
              </a:rPr>
              <a:t>Un module interactif d’orientation</a:t>
            </a:r>
            <a:endParaRPr lang="fr-FR" sz="2800" b="1" dirty="0">
              <a:solidFill>
                <a:srgbClr val="FF6600"/>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6" name="Image 9">
            <a:extLst>
              <a:ext uri="{FF2B5EF4-FFF2-40B4-BE49-F238E27FC236}">
                <a16:creationId xmlns:a16="http://schemas.microsoft.com/office/drawing/2014/main" id="{ED079435-E232-4719-8949-0540C20F4E1C}"/>
              </a:ext>
            </a:extLst>
          </p:cNvPr>
          <p:cNvPicPr>
            <a:picLocks noChangeAspect="1"/>
          </p:cNvPicPr>
          <p:nvPr/>
        </p:nvPicPr>
        <p:blipFill>
          <a:blip r:embed="rId4"/>
          <a:stretch>
            <a:fillRect/>
          </a:stretch>
        </p:blipFill>
        <p:spPr>
          <a:xfrm>
            <a:off x="1893944" y="2937564"/>
            <a:ext cx="7713818" cy="3211190"/>
          </a:xfrm>
          <a:prstGeom prst="rect">
            <a:avLst/>
          </a:prstGeom>
        </p:spPr>
      </p:pic>
    </p:spTree>
    <p:extLst>
      <p:ext uri="{BB962C8B-B14F-4D97-AF65-F5344CB8AC3E}">
        <p14:creationId xmlns:p14="http://schemas.microsoft.com/office/powerpoint/2010/main" val="2305315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4659" y="1733305"/>
            <a:ext cx="4590672" cy="4374320"/>
          </a:xfrm>
        </p:spPr>
        <p:txBody>
          <a:bodyPr>
            <a:noAutofit/>
          </a:bodyPr>
          <a:lstStyle/>
          <a:p>
            <a:pPr>
              <a:lnSpc>
                <a:spcPct val="107000"/>
              </a:lnSpc>
              <a:spcAft>
                <a:spcPts val="800"/>
              </a:spcAft>
            </a:pPr>
            <a:r>
              <a:rPr lang="fr-FR" sz="2000" dirty="0" smtClean="0">
                <a:latin typeface="Century Gothic" panose="020B0502020202020204" pitchFamily="34" charset="0"/>
              </a:rPr>
              <a:t/>
            </a:r>
            <a:br>
              <a:rPr lang="fr-FR" sz="2000" dirty="0" smtClean="0">
                <a:latin typeface="Century Gothic" panose="020B0502020202020204" pitchFamily="34" charset="0"/>
              </a:rPr>
            </a:br>
            <a:r>
              <a:rPr lang="fr-FR" sz="2000" dirty="0">
                <a:latin typeface="Century Gothic" panose="020B0502020202020204" pitchFamily="34" charset="0"/>
              </a:rPr>
              <a:t/>
            </a:r>
            <a:br>
              <a:rPr lang="fr-FR" sz="2000" dirty="0">
                <a:latin typeface="Century Gothic" panose="020B0502020202020204" pitchFamily="34" charset="0"/>
              </a:rPr>
            </a:br>
            <a:r>
              <a:rPr lang="fr-FR" sz="2000" dirty="0" smtClean="0">
                <a:latin typeface="Century Gothic" panose="020B0502020202020204" pitchFamily="34" charset="0"/>
              </a:rPr>
              <a:t/>
            </a:r>
            <a:br>
              <a:rPr lang="fr-FR" sz="2000" dirty="0" smtClean="0">
                <a:latin typeface="Century Gothic" panose="020B0502020202020204" pitchFamily="34" charset="0"/>
              </a:rPr>
            </a:br>
            <a:r>
              <a:rPr lang="fr-FR" sz="2000" dirty="0">
                <a:latin typeface="Century Gothic" panose="020B0502020202020204" pitchFamily="34" charset="0"/>
              </a:rPr>
              <a:t/>
            </a:r>
            <a:br>
              <a:rPr lang="fr-FR" sz="2000" dirty="0">
                <a:latin typeface="Century Gothic" panose="020B0502020202020204" pitchFamily="34" charset="0"/>
              </a:rPr>
            </a:br>
            <a:r>
              <a:rPr lang="fr-FR" sz="2000" dirty="0" smtClean="0">
                <a:latin typeface="Century Gothic" panose="020B0502020202020204" pitchFamily="34" charset="0"/>
              </a:rPr>
              <a:t/>
            </a:r>
            <a:br>
              <a:rPr lang="fr-FR" sz="2000" dirty="0" smtClean="0">
                <a:latin typeface="Century Gothic" panose="020B0502020202020204" pitchFamily="34" charset="0"/>
              </a:rPr>
            </a:br>
            <a:r>
              <a:rPr lang="fr-FR" sz="2000" dirty="0">
                <a:latin typeface="Century Gothic" panose="020B0502020202020204" pitchFamily="34" charset="0"/>
              </a:rPr>
              <a:t/>
            </a:r>
            <a:br>
              <a:rPr lang="fr-FR" sz="2000" dirty="0">
                <a:latin typeface="Century Gothic" panose="020B0502020202020204" pitchFamily="34" charset="0"/>
              </a:rPr>
            </a:br>
            <a:r>
              <a:rPr lang="fr-FR" sz="2000" dirty="0" smtClean="0">
                <a:latin typeface="Century Gothic" panose="020B0502020202020204" pitchFamily="34" charset="0"/>
              </a:rPr>
              <a:t/>
            </a:r>
            <a:br>
              <a:rPr lang="fr-FR" sz="2000" dirty="0" smtClean="0">
                <a:latin typeface="Century Gothic" panose="020B0502020202020204" pitchFamily="34" charset="0"/>
              </a:rPr>
            </a:br>
            <a:r>
              <a:rPr lang="fr-FR" sz="2000" dirty="0">
                <a:latin typeface="Century Gothic" panose="020B0502020202020204" pitchFamily="34" charset="0"/>
              </a:rPr>
              <a:t/>
            </a:r>
            <a:br>
              <a:rPr lang="fr-FR" sz="2000" dirty="0">
                <a:latin typeface="Century Gothic" panose="020B0502020202020204" pitchFamily="34" charset="0"/>
              </a:rPr>
            </a:br>
            <a:r>
              <a:rPr lang="fr-FR" sz="2000" dirty="0" smtClean="0">
                <a:latin typeface="Century Gothic" panose="020B0502020202020204" pitchFamily="34" charset="0"/>
              </a:rPr>
              <a:t/>
            </a:r>
            <a:br>
              <a:rPr lang="fr-FR" sz="2000" dirty="0" smtClean="0">
                <a:latin typeface="Century Gothic" panose="020B0502020202020204" pitchFamily="34" charset="0"/>
              </a:rPr>
            </a:br>
            <a:r>
              <a:rPr lang="fr-FR" sz="2000" dirty="0" smtClean="0">
                <a:latin typeface="Century Gothic" panose="020B0502020202020204" pitchFamily="34" charset="0"/>
              </a:rPr>
              <a:t>Le module « Emploi &amp; Alternance », proposé en </a:t>
            </a:r>
            <a:r>
              <a:rPr lang="fr-FR" sz="2000" dirty="0">
                <a:latin typeface="Century Gothic" panose="020B0502020202020204" pitchFamily="34" charset="0"/>
              </a:rPr>
              <a:t>partenariat avec </a:t>
            </a:r>
            <a:r>
              <a:rPr lang="fr-FR" sz="2000" b="1" dirty="0">
                <a:latin typeface="Century Gothic" panose="020B0502020202020204" pitchFamily="34" charset="0"/>
              </a:rPr>
              <a:t>Pôle </a:t>
            </a:r>
            <a:r>
              <a:rPr lang="fr-FR" sz="2000" b="1" dirty="0" smtClean="0">
                <a:latin typeface="Century Gothic" panose="020B0502020202020204" pitchFamily="34" charset="0"/>
              </a:rPr>
              <a:t>Emploi, </a:t>
            </a:r>
            <a:r>
              <a:rPr lang="fr-FR" sz="2000" dirty="0" smtClean="0">
                <a:latin typeface="Century Gothic" panose="020B0502020202020204" pitchFamily="34" charset="0"/>
              </a:rPr>
              <a:t>permet </a:t>
            </a:r>
            <a:r>
              <a:rPr lang="fr-FR" sz="2000" dirty="0">
                <a:latin typeface="Century Gothic" panose="020B0502020202020204" pitchFamily="34" charset="0"/>
              </a:rPr>
              <a:t>d’identifier les entreprises ayant récemment recruté (par métier et zone géographique) pour envoyer des </a:t>
            </a:r>
            <a:r>
              <a:rPr lang="fr-FR" sz="2000" dirty="0" smtClean="0">
                <a:latin typeface="Century Gothic" panose="020B0502020202020204" pitchFamily="34" charset="0"/>
              </a:rPr>
              <a:t>candidatures.</a:t>
            </a:r>
            <a:br>
              <a:rPr lang="fr-FR" sz="2000" dirty="0" smtClean="0">
                <a:latin typeface="Century Gothic" panose="020B0502020202020204" pitchFamily="34" charset="0"/>
              </a:rPr>
            </a:br>
            <a:r>
              <a:rPr lang="fr-FR" sz="2000" dirty="0" smtClean="0">
                <a:latin typeface="Century Gothic" panose="020B0502020202020204" pitchFamily="34" charset="0"/>
              </a:rPr>
              <a:t/>
            </a:r>
            <a:br>
              <a:rPr lang="fr-FR" sz="2000" dirty="0" smtClean="0">
                <a:latin typeface="Century Gothic" panose="020B0502020202020204" pitchFamily="34" charset="0"/>
              </a:rPr>
            </a:br>
            <a:r>
              <a:rPr lang="fr-FR" sz="2000" dirty="0">
                <a:latin typeface="Century Gothic" panose="020B0502020202020204" pitchFamily="34" charset="0"/>
              </a:rPr>
              <a:t/>
            </a:r>
            <a:br>
              <a:rPr lang="fr-FR" sz="2000" dirty="0">
                <a:latin typeface="Century Gothic" panose="020B0502020202020204" pitchFamily="34" charset="0"/>
              </a:rPr>
            </a:br>
            <a:r>
              <a:rPr lang="fr-FR" sz="2000" dirty="0" smtClean="0">
                <a:latin typeface="Century Gothic" panose="020B0502020202020204" pitchFamily="34" charset="0"/>
              </a:rPr>
              <a:t/>
            </a:r>
            <a:br>
              <a:rPr lang="fr-FR" sz="2000" dirty="0" smtClean="0">
                <a:latin typeface="Century Gothic" panose="020B0502020202020204" pitchFamily="34" charset="0"/>
              </a:rPr>
            </a:br>
            <a:r>
              <a:rPr lang="fr-FR" sz="2000" dirty="0">
                <a:latin typeface="Century Gothic" panose="020B0502020202020204" pitchFamily="34" charset="0"/>
              </a:rPr>
              <a:t/>
            </a:r>
            <a:br>
              <a:rPr lang="fr-FR" sz="2000" dirty="0">
                <a:latin typeface="Century Gothic" panose="020B0502020202020204" pitchFamily="34" charset="0"/>
              </a:rPr>
            </a:br>
            <a:r>
              <a:rPr lang="fr-FR" sz="2000" dirty="0" smtClean="0">
                <a:latin typeface="Century Gothic" panose="020B0502020202020204" pitchFamily="34" charset="0"/>
              </a:rPr>
              <a:t/>
            </a:r>
            <a:br>
              <a:rPr lang="fr-FR" sz="2000" dirty="0" smtClean="0">
                <a:latin typeface="Century Gothic" panose="020B0502020202020204" pitchFamily="34" charset="0"/>
              </a:rPr>
            </a:br>
            <a:r>
              <a:rPr lang="fr-FR" sz="2000" dirty="0">
                <a:latin typeface="Century Gothic" panose="020B0502020202020204" pitchFamily="34" charset="0"/>
              </a:rPr>
              <a:t/>
            </a:r>
            <a:br>
              <a:rPr lang="fr-FR" sz="2000" dirty="0">
                <a:latin typeface="Century Gothic" panose="020B0502020202020204" pitchFamily="34" charset="0"/>
              </a:rPr>
            </a:br>
            <a:r>
              <a:rPr lang="fr-FR" sz="2000" dirty="0" smtClean="0">
                <a:latin typeface="Century Gothic" panose="020B0502020202020204" pitchFamily="34" charset="0"/>
              </a:rPr>
              <a:t/>
            </a:r>
            <a:br>
              <a:rPr lang="fr-FR" sz="2000" dirty="0" smtClean="0">
                <a:latin typeface="Century Gothic" panose="020B0502020202020204" pitchFamily="34" charset="0"/>
              </a:rPr>
            </a:br>
            <a:r>
              <a:rPr lang="fr-FR" sz="2000" dirty="0">
                <a:latin typeface="Century Gothic" panose="020B0502020202020204" pitchFamily="34" charset="0"/>
              </a:rPr>
              <a:t/>
            </a:r>
            <a:br>
              <a:rPr lang="fr-FR" sz="2000" dirty="0">
                <a:latin typeface="Century Gothic" panose="020B0502020202020204" pitchFamily="34" charset="0"/>
              </a:rPr>
            </a:br>
            <a:r>
              <a:rPr lang="fr-FR" sz="2000" b="1" dirty="0">
                <a:latin typeface="Century Gothic" panose="020B0502020202020204" pitchFamily="34" charset="0"/>
              </a:rPr>
              <a:t/>
            </a:r>
            <a:br>
              <a:rPr lang="fr-FR" sz="2000" b="1" dirty="0">
                <a:latin typeface="Century Gothic" panose="020B0502020202020204" pitchFamily="34" charset="0"/>
              </a:rPr>
            </a:br>
            <a:r>
              <a:rPr lang="fr-FR" sz="1800" dirty="0">
                <a:latin typeface="Century Gothic" panose="020B0502020202020204" pitchFamily="34" charset="0"/>
                <a:ea typeface="Calibri" panose="020F0502020204030204" pitchFamily="34" charset="0"/>
                <a:cs typeface="Times New Roman" panose="02020603050405020304" pitchFamily="18" charset="0"/>
              </a:rPr>
              <a:t/>
            </a:r>
            <a:br>
              <a:rPr lang="fr-FR" sz="1800" dirty="0">
                <a:latin typeface="Century Gothic" panose="020B0502020202020204" pitchFamily="34" charset="0"/>
                <a:ea typeface="Calibri" panose="020F0502020204030204" pitchFamily="34" charset="0"/>
                <a:cs typeface="Times New Roman" panose="02020603050405020304" pitchFamily="18" charset="0"/>
              </a:rPr>
            </a:br>
            <a:endParaRPr lang="fr-FR"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96" y="318560"/>
            <a:ext cx="1520096" cy="941355"/>
          </a:xfrm>
          <a:prstGeom prst="rect">
            <a:avLst/>
          </a:prstGeom>
        </p:spPr>
      </p:pic>
      <p:sp>
        <p:nvSpPr>
          <p:cNvPr id="7" name="Rectangle 6"/>
          <p:cNvSpPr/>
          <p:nvPr/>
        </p:nvSpPr>
        <p:spPr>
          <a:xfrm>
            <a:off x="4815840" y="484314"/>
            <a:ext cx="6262255" cy="954107"/>
          </a:xfrm>
          <a:prstGeom prst="rect">
            <a:avLst/>
          </a:prstGeom>
        </p:spPr>
        <p:txBody>
          <a:bodyPr wrap="square">
            <a:spAutoFit/>
          </a:bodyPr>
          <a:lstStyle/>
          <a:p>
            <a:r>
              <a:rPr lang="fr-FR" sz="2800" b="1" dirty="0">
                <a:solidFill>
                  <a:srgbClr val="FF6600"/>
                </a:solidFill>
                <a:latin typeface="Century Gothic" panose="020B0502020202020204" pitchFamily="34" charset="0"/>
              </a:rPr>
              <a:t>Emploi &amp; Alternance : trouver les entreprises adaptées pour postuler</a:t>
            </a:r>
            <a:endParaRPr lang="fr-FR" sz="2800" dirty="0"/>
          </a:p>
        </p:txBody>
      </p:sp>
      <p:pic>
        <p:nvPicPr>
          <p:cNvPr id="6" name="Picture 9">
            <a:extLst>
              <a:ext uri="{FF2B5EF4-FFF2-40B4-BE49-F238E27FC236}">
                <a16:creationId xmlns:a16="http://schemas.microsoft.com/office/drawing/2014/main" id="{CD385DE0-3F4B-43A2-8B7C-8EFCEB873992}"/>
              </a:ext>
            </a:extLst>
          </p:cNvPr>
          <p:cNvPicPr>
            <a:picLocks noChangeAspect="1"/>
          </p:cNvPicPr>
          <p:nvPr/>
        </p:nvPicPr>
        <p:blipFill>
          <a:blip r:embed="rId4"/>
          <a:stretch>
            <a:fillRect/>
          </a:stretch>
        </p:blipFill>
        <p:spPr>
          <a:xfrm>
            <a:off x="6323049" y="2253840"/>
            <a:ext cx="4511369" cy="31004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9171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4647" y="1616927"/>
            <a:ext cx="7365077" cy="4374320"/>
          </a:xfrm>
        </p:spPr>
        <p:txBody>
          <a:bodyPr>
            <a:noAutofit/>
          </a:bodyPr>
          <a:lstStyle/>
          <a:p>
            <a:pPr>
              <a:lnSpc>
                <a:spcPct val="107000"/>
              </a:lnSpc>
              <a:spcAft>
                <a:spcPts val="800"/>
              </a:spcAft>
            </a:pPr>
            <a:r>
              <a:rPr lang="fr-FR" sz="2000" dirty="0" smtClean="0">
                <a:latin typeface="Century Gothic" panose="020B0502020202020204" pitchFamily="34" charset="0"/>
                <a:ea typeface="Calibri" panose="020F0502020204030204" pitchFamily="34" charset="0"/>
                <a:cs typeface="Times New Roman" panose="02020603050405020304" pitchFamily="18" charset="0"/>
              </a:rPr>
              <a:t/>
            </a:r>
            <a:br>
              <a:rPr lang="fr-FR" sz="2000" dirty="0" smtClean="0">
                <a:latin typeface="Century Gothic" panose="020B0502020202020204" pitchFamily="34" charset="0"/>
                <a:ea typeface="Calibri" panose="020F0502020204030204" pitchFamily="34" charset="0"/>
                <a:cs typeface="Times New Roman" panose="02020603050405020304" pitchFamily="18" charset="0"/>
              </a:rPr>
            </a:br>
            <a:r>
              <a:rPr lang="fr-FR" sz="2000" dirty="0" smtClean="0">
                <a:latin typeface="Century Gothic" panose="020B0502020202020204" pitchFamily="34" charset="0"/>
                <a:ea typeface="Calibri" panose="020F0502020204030204" pitchFamily="34" charset="0"/>
                <a:cs typeface="Times New Roman" panose="02020603050405020304" pitchFamily="18" charset="0"/>
              </a:rPr>
              <a:t/>
            </a:r>
            <a:br>
              <a:rPr lang="fr-FR" sz="2000" dirty="0" smtClean="0">
                <a:latin typeface="Century Gothic" panose="020B0502020202020204" pitchFamily="34" charset="0"/>
                <a:ea typeface="Calibri" panose="020F0502020204030204" pitchFamily="34" charset="0"/>
                <a:cs typeface="Times New Roman" panose="02020603050405020304" pitchFamily="18" charset="0"/>
              </a:rPr>
            </a:br>
            <a:r>
              <a:rPr lang="fr-FR" sz="2000" dirty="0" smtClean="0">
                <a:latin typeface="Century Gothic" panose="020B0502020202020204" pitchFamily="34" charset="0"/>
                <a:ea typeface="Calibri" panose="020F0502020204030204" pitchFamily="34" charset="0"/>
                <a:cs typeface="Times New Roman" panose="02020603050405020304" pitchFamily="18" charset="0"/>
              </a:rPr>
              <a:t>La « </a:t>
            </a:r>
            <a:r>
              <a:rPr lang="fr-FR" sz="2000" b="1" dirty="0" smtClean="0">
                <a:latin typeface="Century Gothic" panose="020B0502020202020204" pitchFamily="34" charset="0"/>
                <a:ea typeface="Calibri" panose="020F0502020204030204" pitchFamily="34" charset="0"/>
                <a:cs typeface="Times New Roman" panose="02020603050405020304" pitchFamily="18" charset="0"/>
              </a:rPr>
              <a:t>Box pédagogique </a:t>
            </a:r>
            <a:r>
              <a:rPr lang="fr-FR" sz="2000" dirty="0" smtClean="0">
                <a:latin typeface="Century Gothic" panose="020B0502020202020204" pitchFamily="34" charset="0"/>
                <a:ea typeface="Calibri" panose="020F0502020204030204" pitchFamily="34" charset="0"/>
                <a:cs typeface="Times New Roman" panose="02020603050405020304" pitchFamily="18" charset="0"/>
              </a:rPr>
              <a:t>» d’IJ box vous donne accès à de multiples ressources :</a:t>
            </a:r>
            <a:br>
              <a:rPr lang="fr-FR" sz="2000" dirty="0" smtClean="0">
                <a:latin typeface="Century Gothic" panose="020B0502020202020204" pitchFamily="34" charset="0"/>
                <a:ea typeface="Calibri" panose="020F0502020204030204" pitchFamily="34" charset="0"/>
                <a:cs typeface="Times New Roman" panose="02020603050405020304" pitchFamily="18" charset="0"/>
              </a:rPr>
            </a:br>
            <a:r>
              <a:rPr lang="fr-FR" sz="2000" dirty="0">
                <a:latin typeface="Century Gothic" panose="020B0502020202020204" pitchFamily="34" charset="0"/>
                <a:ea typeface="Calibri" panose="020F0502020204030204" pitchFamily="34" charset="0"/>
                <a:cs typeface="Times New Roman" panose="02020603050405020304" pitchFamily="18" charset="0"/>
              </a:rPr>
              <a:t/>
            </a:r>
            <a:br>
              <a:rPr lang="fr-FR" sz="2000" dirty="0">
                <a:latin typeface="Century Gothic" panose="020B0502020202020204" pitchFamily="34" charset="0"/>
                <a:ea typeface="Calibri" panose="020F0502020204030204" pitchFamily="34" charset="0"/>
                <a:cs typeface="Times New Roman" panose="02020603050405020304" pitchFamily="18" charset="0"/>
              </a:rPr>
            </a:br>
            <a:r>
              <a:rPr lang="fr-FR" sz="2000" dirty="0" smtClean="0">
                <a:latin typeface="Century Gothic" panose="020B0502020202020204" pitchFamily="34" charset="0"/>
                <a:ea typeface="Calibri" panose="020F0502020204030204" pitchFamily="34" charset="0"/>
                <a:cs typeface="Times New Roman" panose="02020603050405020304" pitchFamily="18" charset="0"/>
              </a:rPr>
              <a:t>Des </a:t>
            </a:r>
            <a:r>
              <a:rPr lang="fr-FR" sz="2000" b="1" dirty="0" smtClean="0">
                <a:latin typeface="Century Gothic" panose="020B0502020202020204" pitchFamily="34" charset="0"/>
                <a:ea typeface="Calibri" panose="020F0502020204030204" pitchFamily="34" charset="0"/>
                <a:cs typeface="Times New Roman" panose="02020603050405020304" pitchFamily="18" charset="0"/>
              </a:rPr>
              <a:t>séquences pédagogiques </a:t>
            </a:r>
            <a:r>
              <a:rPr lang="fr-FR" sz="2000" dirty="0" smtClean="0">
                <a:latin typeface="Century Gothic" panose="020B0502020202020204" pitchFamily="34" charset="0"/>
                <a:ea typeface="Calibri" panose="020F0502020204030204" pitchFamily="34" charset="0"/>
                <a:cs typeface="Times New Roman" panose="02020603050405020304" pitchFamily="18" charset="0"/>
              </a:rPr>
              <a:t>avec des exercices clés en main à réaliser avec vos publics (découverte métiers, découverte filières de formation ….).</a:t>
            </a:r>
            <a:br>
              <a:rPr lang="fr-FR" sz="2000" dirty="0" smtClean="0">
                <a:latin typeface="Century Gothic" panose="020B0502020202020204" pitchFamily="34" charset="0"/>
                <a:ea typeface="Calibri" panose="020F0502020204030204" pitchFamily="34" charset="0"/>
                <a:cs typeface="Times New Roman" panose="02020603050405020304" pitchFamily="18" charset="0"/>
              </a:rPr>
            </a:br>
            <a:r>
              <a:rPr lang="fr-FR" sz="2000" dirty="0">
                <a:latin typeface="Century Gothic" panose="020B0502020202020204" pitchFamily="34" charset="0"/>
                <a:ea typeface="Calibri" panose="020F0502020204030204" pitchFamily="34" charset="0"/>
                <a:cs typeface="Times New Roman" panose="02020603050405020304" pitchFamily="18" charset="0"/>
              </a:rPr>
              <a:t/>
            </a:r>
            <a:br>
              <a:rPr lang="fr-FR" sz="2000" dirty="0">
                <a:latin typeface="Century Gothic" panose="020B0502020202020204" pitchFamily="34" charset="0"/>
                <a:ea typeface="Calibri" panose="020F0502020204030204" pitchFamily="34" charset="0"/>
                <a:cs typeface="Times New Roman" panose="02020603050405020304" pitchFamily="18" charset="0"/>
              </a:rPr>
            </a:br>
            <a:r>
              <a:rPr lang="fr-FR" sz="2000" dirty="0" smtClean="0">
                <a:latin typeface="Century Gothic" panose="020B0502020202020204" pitchFamily="34" charset="0"/>
                <a:ea typeface="Calibri" panose="020F0502020204030204" pitchFamily="34" charset="0"/>
                <a:cs typeface="Times New Roman" panose="02020603050405020304" pitchFamily="18" charset="0"/>
              </a:rPr>
              <a:t>Des </a:t>
            </a:r>
            <a:r>
              <a:rPr lang="fr-FR" sz="2000" b="1" dirty="0" smtClean="0">
                <a:latin typeface="Century Gothic" panose="020B0502020202020204" pitchFamily="34" charset="0"/>
                <a:ea typeface="Calibri" panose="020F0502020204030204" pitchFamily="34" charset="0"/>
                <a:cs typeface="Times New Roman" panose="02020603050405020304" pitchFamily="18" charset="0"/>
              </a:rPr>
              <a:t>présentations </a:t>
            </a:r>
            <a:r>
              <a:rPr lang="fr-FR" sz="2000" b="1" dirty="0" err="1" smtClean="0">
                <a:latin typeface="Century Gothic" panose="020B0502020202020204" pitchFamily="34" charset="0"/>
                <a:ea typeface="Calibri" panose="020F0502020204030204" pitchFamily="34" charset="0"/>
                <a:cs typeface="Times New Roman" panose="02020603050405020304" pitchFamily="18" charset="0"/>
              </a:rPr>
              <a:t>powerpoint</a:t>
            </a:r>
            <a:r>
              <a:rPr lang="fr-FR" sz="2000" b="1" dirty="0" smtClean="0">
                <a:latin typeface="Century Gothic" panose="020B0502020202020204" pitchFamily="34" charset="0"/>
                <a:ea typeface="Calibri" panose="020F0502020204030204" pitchFamily="34" charset="0"/>
                <a:cs typeface="Times New Roman" panose="02020603050405020304" pitchFamily="18" charset="0"/>
              </a:rPr>
              <a:t> </a:t>
            </a:r>
            <a:r>
              <a:rPr lang="fr-FR" sz="2000" dirty="0" smtClean="0">
                <a:latin typeface="Century Gothic" panose="020B0502020202020204" pitchFamily="34" charset="0"/>
                <a:ea typeface="Calibri" panose="020F0502020204030204" pitchFamily="34" charset="0"/>
                <a:cs typeface="Times New Roman" panose="02020603050405020304" pitchFamily="18" charset="0"/>
              </a:rPr>
              <a:t>(filières d’études, dispositifs, </a:t>
            </a:r>
            <a:r>
              <a:rPr lang="fr-FR" sz="2000" dirty="0" err="1" smtClean="0">
                <a:latin typeface="Century Gothic" panose="020B0502020202020204" pitchFamily="34" charset="0"/>
                <a:ea typeface="Calibri" panose="020F0502020204030204" pitchFamily="34" charset="0"/>
                <a:cs typeface="Times New Roman" panose="02020603050405020304" pitchFamily="18" charset="0"/>
              </a:rPr>
              <a:t>Parcoursup</a:t>
            </a:r>
            <a:r>
              <a:rPr lang="fr-FR" sz="2000" dirty="0" smtClean="0">
                <a:latin typeface="Century Gothic" panose="020B0502020202020204" pitchFamily="34" charset="0"/>
                <a:ea typeface="Calibri" panose="020F0502020204030204" pitchFamily="34" charset="0"/>
                <a:cs typeface="Times New Roman" panose="02020603050405020304" pitchFamily="18" charset="0"/>
              </a:rPr>
              <a:t>…) pour vos réunions d’information.</a:t>
            </a:r>
            <a:br>
              <a:rPr lang="fr-FR" sz="2000" dirty="0" smtClean="0">
                <a:latin typeface="Century Gothic" panose="020B0502020202020204" pitchFamily="34" charset="0"/>
                <a:ea typeface="Calibri" panose="020F0502020204030204" pitchFamily="34" charset="0"/>
                <a:cs typeface="Times New Roman" panose="02020603050405020304" pitchFamily="18" charset="0"/>
              </a:rPr>
            </a:br>
            <a:r>
              <a:rPr lang="fr-FR" sz="2000" dirty="0">
                <a:latin typeface="Century Gothic" panose="020B0502020202020204" pitchFamily="34" charset="0"/>
                <a:ea typeface="Calibri" panose="020F0502020204030204" pitchFamily="34" charset="0"/>
                <a:cs typeface="Times New Roman" panose="02020603050405020304" pitchFamily="18" charset="0"/>
              </a:rPr>
              <a:t/>
            </a:r>
            <a:br>
              <a:rPr lang="fr-FR" sz="2000" dirty="0">
                <a:latin typeface="Century Gothic" panose="020B0502020202020204" pitchFamily="34" charset="0"/>
                <a:ea typeface="Calibri" panose="020F0502020204030204" pitchFamily="34" charset="0"/>
                <a:cs typeface="Times New Roman" panose="02020603050405020304" pitchFamily="18" charset="0"/>
              </a:rPr>
            </a:br>
            <a:r>
              <a:rPr lang="fr-FR" sz="2000" dirty="0" smtClean="0">
                <a:latin typeface="Century Gothic" panose="020B0502020202020204" pitchFamily="34" charset="0"/>
                <a:ea typeface="Calibri" panose="020F0502020204030204" pitchFamily="34" charset="0"/>
                <a:cs typeface="Times New Roman" panose="02020603050405020304" pitchFamily="18" charset="0"/>
              </a:rPr>
              <a:t>Des </a:t>
            </a:r>
            <a:r>
              <a:rPr lang="fr-FR" sz="2000" b="1" dirty="0" smtClean="0">
                <a:latin typeface="Century Gothic" panose="020B0502020202020204" pitchFamily="34" charset="0"/>
                <a:ea typeface="Calibri" panose="020F0502020204030204" pitchFamily="34" charset="0"/>
                <a:cs typeface="Times New Roman" panose="02020603050405020304" pitchFamily="18" charset="0"/>
              </a:rPr>
              <a:t>expositions</a:t>
            </a:r>
            <a:r>
              <a:rPr lang="fr-FR" sz="2000" dirty="0" smtClean="0">
                <a:latin typeface="Century Gothic" panose="020B0502020202020204" pitchFamily="34" charset="0"/>
                <a:ea typeface="Calibri" panose="020F0502020204030204" pitchFamily="34" charset="0"/>
                <a:cs typeface="Times New Roman" panose="02020603050405020304" pitchFamily="18" charset="0"/>
              </a:rPr>
              <a:t> à imprimer pour animer vos espaces.</a:t>
            </a:r>
            <a:br>
              <a:rPr lang="fr-FR" sz="2000" dirty="0" smtClean="0">
                <a:latin typeface="Century Gothic" panose="020B0502020202020204" pitchFamily="34" charset="0"/>
                <a:ea typeface="Calibri" panose="020F0502020204030204" pitchFamily="34" charset="0"/>
                <a:cs typeface="Times New Roman" panose="02020603050405020304" pitchFamily="18" charset="0"/>
              </a:rPr>
            </a:br>
            <a:r>
              <a:rPr lang="fr-FR" sz="2000" dirty="0">
                <a:latin typeface="Century Gothic" panose="020B0502020202020204" pitchFamily="34" charset="0"/>
                <a:ea typeface="Calibri" panose="020F0502020204030204" pitchFamily="34" charset="0"/>
                <a:cs typeface="Times New Roman" panose="02020603050405020304" pitchFamily="18" charset="0"/>
              </a:rPr>
              <a:t/>
            </a:r>
            <a:br>
              <a:rPr lang="fr-FR" sz="2000" dirty="0">
                <a:latin typeface="Century Gothic" panose="020B0502020202020204" pitchFamily="34" charset="0"/>
                <a:ea typeface="Calibri" panose="020F0502020204030204" pitchFamily="34" charset="0"/>
                <a:cs typeface="Times New Roman" panose="02020603050405020304" pitchFamily="18" charset="0"/>
              </a:rPr>
            </a:br>
            <a:endParaRPr lang="fr-FR" sz="1800" dirty="0">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896" y="318560"/>
            <a:ext cx="1520096" cy="941355"/>
          </a:xfrm>
          <a:prstGeom prst="rect">
            <a:avLst/>
          </a:prstGeom>
        </p:spPr>
      </p:pic>
      <p:sp>
        <p:nvSpPr>
          <p:cNvPr id="7" name="Rectangle 6"/>
          <p:cNvSpPr/>
          <p:nvPr/>
        </p:nvSpPr>
        <p:spPr>
          <a:xfrm>
            <a:off x="3857106" y="915201"/>
            <a:ext cx="7315200" cy="523220"/>
          </a:xfrm>
          <a:prstGeom prst="rect">
            <a:avLst/>
          </a:prstGeom>
        </p:spPr>
        <p:txBody>
          <a:bodyPr wrap="square">
            <a:spAutoFit/>
          </a:bodyPr>
          <a:lstStyle/>
          <a:p>
            <a:r>
              <a:rPr lang="fr-FR" sz="2800" b="1" dirty="0" smtClean="0">
                <a:solidFill>
                  <a:srgbClr val="FF6600"/>
                </a:solidFill>
                <a:latin typeface="Century Gothic" panose="020B0502020202020204" pitchFamily="34" charset="0"/>
              </a:rPr>
              <a:t>Des supports pédagogiques clés en main </a:t>
            </a:r>
            <a:endParaRPr lang="fr-FR" sz="2800" dirty="0"/>
          </a:p>
        </p:txBody>
      </p:sp>
      <p:pic>
        <p:nvPicPr>
          <p:cNvPr id="6" name="Espace réservé pour une image  4" descr="Window"/>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337310" y="1887193"/>
            <a:ext cx="2834996" cy="3218531"/>
          </a:xfrm>
          <a:prstGeom prst="rect">
            <a:avLst/>
          </a:prstGeom>
        </p:spPr>
      </p:pic>
    </p:spTree>
    <p:extLst>
      <p:ext uri="{BB962C8B-B14F-4D97-AF65-F5344CB8AC3E}">
        <p14:creationId xmlns:p14="http://schemas.microsoft.com/office/powerpoint/2010/main" val="4184416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197</Words>
  <Application>Microsoft Office PowerPoint</Application>
  <PresentationFormat>Grand écran</PresentationFormat>
  <Paragraphs>38</Paragraphs>
  <Slides>11</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Calibri Light</vt:lpstr>
      <vt:lpstr>Century Gothic</vt:lpstr>
      <vt:lpstr>Times New Roman</vt:lpstr>
      <vt:lpstr>Thème Office</vt:lpstr>
      <vt:lpstr>  IJ box réunit toutes les ressources en un seul endroit pour faciliter votre mission d’information et d’orientation auprès des jeunes.  </vt:lpstr>
      <vt:lpstr>IJ box propose des ressources sur toutes les thématiques qui touchent vos publics : conseils d’orientation, métiers, secteurs, diplômes, insertion professionnelle,… mais aussi santé, logement, droits des jeunes, mobilité internationale et engagement.  Des listes exhaustives d’adresses d’établissements de formation (avec l’Open Data Onisep) sont disponible.  Dossiers d’info, vidéos, tutos, quiz… sur chaque thématique, IJ box permet d’accéder à des ressources et types de supports multiples, adaptés aux pratiques des jeunes.     </vt:lpstr>
      <vt:lpstr>Votre veille pro avec plus de 500 sources fiables analysées. Pour vous former et rester informé des dernières actualités de votre métier</vt:lpstr>
      <vt:lpstr>      En fonction du profil sélectionné, les contenus d’IJ box s’adaptent pour remonter les infos et ressources les plus adaptées.      </vt:lpstr>
      <vt:lpstr>Le moteur de recherche simple et efficace d’IJ box permet de trouver l’info au plus vite pour gagner du temps et vous concentrer sur l’accompagnement de vos publics.           Les contenus d’IJbox sont fiables et mis à jour en continu.</vt:lpstr>
      <vt:lpstr>  La fonctionnalité « Panier » d’IJ box permet d’envoyer par mail ou SMS des contenus à vos publics, suite à un entretien par exemple.   Les jeunes auront accès aux contenus du panier et au site IJ box pendant 15 jours via un simple lien.      </vt:lpstr>
      <vt:lpstr>  La rubrique « Construire mon projet » d’IJ box propose des questionnaires guidés pour  simplifier l’accès à l’info métiers, secteurs et diplômes.            </vt:lpstr>
      <vt:lpstr>         Le module « Emploi &amp; Alternance », proposé en partenariat avec Pôle Emploi, permet d’identifier les entreprises ayant récemment recruté (par métier et zone géographique) pour envoyer des candidatures.           </vt:lpstr>
      <vt:lpstr>  La « Box pédagogique » d’IJ box vous donne accès à de multiples ressources :  Des séquences pédagogiques avec des exercices clés en main à réaliser avec vos publics (découverte métiers, découverte filières de formation ….).  Des présentations powerpoint (filières d’études, dispositifs, Parcoursup…) pour vos réunions d’information.  Des expositions à imprimer pour animer vos espaces.  </vt:lpstr>
      <vt:lpstr>  Interface professionnels avec des contenus enrichis pour votre veille et pratique professionnelle : actus, revue de presse, outils pédagogiques…   Interface jeunes avec une ergonomie simplifiée pour accéder rapidement à l’information.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Carole AKAKPO</dc:creator>
  <cp:lastModifiedBy>Hendrike SCHMIDT</cp:lastModifiedBy>
  <cp:revision>57</cp:revision>
  <dcterms:created xsi:type="dcterms:W3CDTF">2019-07-03T08:59:54Z</dcterms:created>
  <dcterms:modified xsi:type="dcterms:W3CDTF">2022-09-13T14:40:13Z</dcterms:modified>
</cp:coreProperties>
</file>